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324" r:id="rId3"/>
    <p:sldId id="325" r:id="rId4"/>
    <p:sldId id="326" r:id="rId5"/>
    <p:sldId id="327" r:id="rId6"/>
    <p:sldId id="328" r:id="rId7"/>
    <p:sldId id="329" r:id="rId8"/>
    <p:sldId id="330" r:id="rId9"/>
    <p:sldId id="331" r:id="rId10"/>
    <p:sldId id="332" r:id="rId11"/>
    <p:sldId id="280" r:id="rId12"/>
    <p:sldId id="333" r:id="rId13"/>
    <p:sldId id="334" r:id="rId14"/>
    <p:sldId id="315" r:id="rId15"/>
    <p:sldId id="316" r:id="rId16"/>
    <p:sldId id="317" r:id="rId17"/>
    <p:sldId id="318" r:id="rId18"/>
    <p:sldId id="319" r:id="rId19"/>
    <p:sldId id="320" r:id="rId20"/>
    <p:sldId id="271" r:id="rId21"/>
    <p:sldId id="288" r:id="rId22"/>
    <p:sldId id="289" r:id="rId23"/>
    <p:sldId id="290" r:id="rId24"/>
    <p:sldId id="291" r:id="rId25"/>
    <p:sldId id="292" r:id="rId26"/>
    <p:sldId id="293" r:id="rId27"/>
    <p:sldId id="294" r:id="rId28"/>
    <p:sldId id="310" r:id="rId29"/>
    <p:sldId id="309" r:id="rId30"/>
    <p:sldId id="308" r:id="rId31"/>
    <p:sldId id="307" r:id="rId32"/>
    <p:sldId id="311" r:id="rId33"/>
    <p:sldId id="299" r:id="rId34"/>
    <p:sldId id="300" r:id="rId35"/>
    <p:sldId id="301" r:id="rId36"/>
    <p:sldId id="312" r:id="rId37"/>
    <p:sldId id="313" r:id="rId38"/>
    <p:sldId id="275" r:id="rId39"/>
  </p:sldIdLst>
  <p:sldSz cx="18288000" cy="10287000"/>
  <p:notesSz cx="6858000" cy="9144000"/>
  <p:embeddedFontLst>
    <p:embeddedFont>
      <p:font typeface="29LT Bukra Wide Semi-Bold" panose="02010600030101010101" charset="-122"/>
      <p:regular r:id="rId41"/>
    </p:embeddedFont>
    <p:embeddedFont>
      <p:font typeface="等线" panose="02010600030101010101" pitchFamily="2" charset="-122"/>
      <p:regular r:id="rId42"/>
      <p:bold r:id="rId43"/>
    </p:embeddedFont>
    <p:embeddedFont>
      <p:font typeface="庞门正道标题体" panose="02010600030101010101" charset="-122"/>
      <p:regular r:id="rId44"/>
    </p:embeddedFont>
    <p:embeddedFont>
      <p:font typeface="思源黑体 1" panose="02010600030101010101" charset="-122"/>
      <p:regular r:id="rId45"/>
    </p:embeddedFont>
    <p:embeddedFont>
      <p:font typeface="微软雅黑" panose="020B0503020204020204" pitchFamily="34" charset="-122"/>
      <p:regular r:id="rId46"/>
      <p:bold r:id="rId47"/>
    </p:embeddedFont>
    <p:embeddedFont>
      <p:font typeface="Century Schoolbook" panose="02040604050505020304" pitchFamily="18"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70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2A2B7-AD82-42CB-861E-8BB56A89C467}"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E1C16-7A8E-47D1-82A5-0972810B6118}" type="slidenum">
              <a:rPr lang="zh-CN" altLang="en-US" smtClean="0"/>
              <a:t>‹#›</a:t>
            </a:fld>
            <a:endParaRPr lang="zh-CN" altLang="en-US"/>
          </a:p>
        </p:txBody>
      </p:sp>
    </p:spTree>
    <p:extLst>
      <p:ext uri="{BB962C8B-B14F-4D97-AF65-F5344CB8AC3E}">
        <p14:creationId xmlns:p14="http://schemas.microsoft.com/office/powerpoint/2010/main" val="3635963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3.png"/><Relationship Id="rId4" Type="http://schemas.openxmlformats.org/officeDocument/2006/relationships/image" Target="../media/image3.sv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11.jpeg"/><Relationship Id="rId16"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1.png"/><Relationship Id="rId5" Type="http://schemas.openxmlformats.org/officeDocument/2006/relationships/image" Target="../media/image4.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svg"/><Relationship Id="rId9" Type="http://schemas.openxmlformats.org/officeDocument/2006/relationships/image" Target="../media/image39.png"/><Relationship Id="rId1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3.xml"/><Relationship Id="rId7" Type="http://schemas.openxmlformats.org/officeDocument/2006/relationships/image" Target="../media/image2.png"/><Relationship Id="rId12" Type="http://schemas.openxmlformats.org/officeDocument/2006/relationships/image" Target="../media/image1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jpeg"/><Relationship Id="rId11" Type="http://schemas.openxmlformats.org/officeDocument/2006/relationships/image" Target="../media/image9.png"/><Relationship Id="rId5" Type="http://schemas.openxmlformats.org/officeDocument/2006/relationships/notesSlide" Target="../notesSlides/notesSlide1.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jpeg"/><Relationship Id="rId7" Type="http://schemas.openxmlformats.org/officeDocument/2006/relationships/image" Target="../media/image5.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7.png"/><Relationship Id="rId3" Type="http://schemas.openxmlformats.org/officeDocument/2006/relationships/image" Target="../media/image11.jpeg"/><Relationship Id="rId7" Type="http://schemas.openxmlformats.org/officeDocument/2006/relationships/image" Target="../media/image5.svg"/><Relationship Id="rId12" Type="http://schemas.openxmlformats.org/officeDocument/2006/relationships/image" Target="../media/image21.sv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sp>
      <p:sp>
        <p:nvSpPr>
          <p:cNvPr id="4" name="Freeform 4"/>
          <p:cNvSpPr/>
          <p:nvPr/>
        </p:nvSpPr>
        <p:spPr>
          <a:xfrm flipV="1">
            <a:off x="-301875" y="1492690"/>
            <a:ext cx="7134146" cy="4717351"/>
          </a:xfrm>
          <a:custGeom>
            <a:avLst/>
            <a:gdLst/>
            <a:ahLst/>
            <a:cxnLst/>
            <a:rect l="l" t="t" r="r" b="b"/>
            <a:pathLst>
              <a:path w="7134146" h="4717351">
                <a:moveTo>
                  <a:pt x="0" y="4717351"/>
                </a:moveTo>
                <a:lnTo>
                  <a:pt x="7134146" y="4717351"/>
                </a:lnTo>
                <a:lnTo>
                  <a:pt x="7134146" y="0"/>
                </a:lnTo>
                <a:lnTo>
                  <a:pt x="0" y="0"/>
                </a:lnTo>
                <a:lnTo>
                  <a:pt x="0" y="47173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flipV="1">
            <a:off x="11734494" y="1866705"/>
            <a:ext cx="7134146" cy="4717351"/>
          </a:xfrm>
          <a:custGeom>
            <a:avLst/>
            <a:gdLst/>
            <a:ahLst/>
            <a:cxnLst/>
            <a:rect l="l" t="t" r="r" b="b"/>
            <a:pathLst>
              <a:path w="7134146" h="4717351">
                <a:moveTo>
                  <a:pt x="7134146" y="4717351"/>
                </a:moveTo>
                <a:lnTo>
                  <a:pt x="0" y="4717351"/>
                </a:lnTo>
                <a:lnTo>
                  <a:pt x="0" y="0"/>
                </a:lnTo>
                <a:lnTo>
                  <a:pt x="7134146" y="0"/>
                </a:lnTo>
                <a:lnTo>
                  <a:pt x="7134146" y="47173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14401661" y="2370838"/>
            <a:ext cx="0" cy="1506876"/>
          </a:xfrm>
          <a:prstGeom prst="line">
            <a:avLst/>
          </a:prstGeom>
          <a:ln w="19050" cap="flat">
            <a:solidFill>
              <a:srgbClr val="FFFFFF"/>
            </a:solidFill>
            <a:prstDash val="solid"/>
            <a:headEnd type="none" w="sm" len="sm"/>
            <a:tailEnd type="none" w="sm" len="sm"/>
          </a:ln>
        </p:spPr>
      </p:sp>
      <p:sp>
        <p:nvSpPr>
          <p:cNvPr id="8" name="Freeform 8"/>
          <p:cNvSpPr/>
          <p:nvPr/>
        </p:nvSpPr>
        <p:spPr>
          <a:xfrm flipH="1" flipV="1">
            <a:off x="-61420" y="0"/>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flipV="1">
            <a:off x="16306948" y="495300"/>
            <a:ext cx="3388037" cy="4251280"/>
          </a:xfrm>
          <a:custGeom>
            <a:avLst/>
            <a:gdLst/>
            <a:ahLst/>
            <a:cxnLst/>
            <a:rect l="l" t="t" r="r" b="b"/>
            <a:pathLst>
              <a:path w="3388037" h="4251280">
                <a:moveTo>
                  <a:pt x="0" y="4251280"/>
                </a:moveTo>
                <a:lnTo>
                  <a:pt x="3388037" y="4251280"/>
                </a:lnTo>
                <a:lnTo>
                  <a:pt x="3388037" y="0"/>
                </a:lnTo>
                <a:lnTo>
                  <a:pt x="0" y="0"/>
                </a:lnTo>
                <a:lnTo>
                  <a:pt x="0"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600200" y="1714500"/>
            <a:ext cx="12440920" cy="2917190"/>
          </a:xfrm>
          <a:prstGeom prst="rect">
            <a:avLst/>
          </a:prstGeom>
        </p:spPr>
        <p:txBody>
          <a:bodyPr wrap="square" lIns="0" tIns="0" rIns="0" bIns="0" rtlCol="0" anchor="t">
            <a:noAutofit/>
          </a:bodyPr>
          <a:lstStyle/>
          <a:p>
            <a:pPr indent="0" algn="l" fontAlgn="auto">
              <a:lnSpc>
                <a:spcPts val="10000"/>
              </a:lnSpc>
              <a:spcBef>
                <a:spcPct val="0"/>
              </a:spcBef>
            </a:pPr>
            <a:r>
              <a:rPr lang="en-US" sz="7200" spc="1690">
                <a:solidFill>
                  <a:srgbClr val="FFFFFF"/>
                </a:solidFill>
                <a:uFillTx/>
                <a:ea typeface="庞门正道标题体" panose="02010600030101010101" charset="-122"/>
              </a:rPr>
              <a:t>用于极端多标签文本</a:t>
            </a:r>
          </a:p>
          <a:p>
            <a:pPr indent="0" algn="l" fontAlgn="auto">
              <a:lnSpc>
                <a:spcPts val="10000"/>
              </a:lnSpc>
              <a:spcBef>
                <a:spcPct val="0"/>
              </a:spcBef>
            </a:pPr>
            <a:r>
              <a:rPr lang="en-US" sz="7200" spc="1690">
                <a:solidFill>
                  <a:srgbClr val="FFFFFF"/>
                </a:solidFill>
                <a:uFillTx/>
                <a:ea typeface="庞门正道标题体" panose="02010600030101010101" charset="-122"/>
              </a:rPr>
              <a:t>          分类的深度学习</a:t>
            </a:r>
          </a:p>
        </p:txBody>
      </p:sp>
      <p:sp>
        <p:nvSpPr>
          <p:cNvPr id="13" name="文本框 12"/>
          <p:cNvSpPr txBox="1"/>
          <p:nvPr/>
        </p:nvSpPr>
        <p:spPr>
          <a:xfrm>
            <a:off x="609600" y="6286500"/>
            <a:ext cx="6195060" cy="2306955"/>
          </a:xfrm>
          <a:prstGeom prst="rect">
            <a:avLst/>
          </a:prstGeom>
          <a:noFill/>
        </p:spPr>
        <p:txBody>
          <a:bodyPr wrap="square" rtlCol="0">
            <a:spAutoFit/>
          </a:bodyPr>
          <a:lstStyle/>
          <a:p>
            <a:pPr indent="0" fontAlgn="auto">
              <a:lnSpc>
                <a:spcPct val="150000"/>
              </a:lnSpc>
            </a:pPr>
            <a:r>
              <a:rPr lang="zh-CN" altLang="en-US" sz="3200" b="1">
                <a:solidFill>
                  <a:schemeClr val="bg2"/>
                </a:solidFill>
                <a:latin typeface="微软雅黑" panose="020B0503020204020204" charset="-122"/>
                <a:ea typeface="微软雅黑" panose="020B0503020204020204" charset="-122"/>
              </a:rPr>
              <a:t>汇报人：胡家苇</a:t>
            </a:r>
          </a:p>
          <a:p>
            <a:pPr indent="0" fontAlgn="auto">
              <a:lnSpc>
                <a:spcPct val="150000"/>
              </a:lnSpc>
            </a:pPr>
            <a:r>
              <a:rPr lang="en-US" altLang="zh-CN" sz="3200" b="1">
                <a:solidFill>
                  <a:schemeClr val="bg2"/>
                </a:solidFill>
                <a:latin typeface="微软雅黑" panose="020B0503020204020204" charset="-122"/>
                <a:ea typeface="微软雅黑" panose="020B0503020204020204" charset="-122"/>
              </a:rPr>
              <a:t>PPT</a:t>
            </a:r>
            <a:r>
              <a:rPr lang="zh-CN" altLang="en-US" sz="3200" b="1">
                <a:solidFill>
                  <a:schemeClr val="bg2"/>
                </a:solidFill>
                <a:latin typeface="微软雅黑" panose="020B0503020204020204" charset="-122"/>
                <a:ea typeface="微软雅黑" panose="020B0503020204020204" charset="-122"/>
              </a:rPr>
              <a:t>制作：来玉凯</a:t>
            </a:r>
            <a:r>
              <a:rPr lang="en-US" altLang="zh-CN" sz="3200" b="1">
                <a:solidFill>
                  <a:schemeClr val="bg2"/>
                </a:solidFill>
                <a:latin typeface="微软雅黑" panose="020B0503020204020204" charset="-122"/>
                <a:ea typeface="微软雅黑" panose="020B0503020204020204" charset="-122"/>
              </a:rPr>
              <a:t>  </a:t>
            </a:r>
            <a:r>
              <a:rPr lang="zh-CN" altLang="en-US" sz="3200" b="1">
                <a:solidFill>
                  <a:schemeClr val="bg2"/>
                </a:solidFill>
                <a:latin typeface="微软雅黑" panose="020B0503020204020204" charset="-122"/>
                <a:ea typeface="微软雅黑" panose="020B0503020204020204" charset="-122"/>
              </a:rPr>
              <a:t>张芳</a:t>
            </a:r>
          </a:p>
          <a:p>
            <a:pPr indent="0" fontAlgn="auto">
              <a:lnSpc>
                <a:spcPct val="150000"/>
              </a:lnSpc>
            </a:pPr>
            <a:r>
              <a:rPr lang="zh-CN" altLang="en-US" sz="3200" b="1">
                <a:solidFill>
                  <a:schemeClr val="bg2"/>
                </a:solidFill>
                <a:latin typeface="微软雅黑" panose="020B0503020204020204" charset="-122"/>
                <a:ea typeface="微软雅黑" panose="020B0503020204020204" charset="-122"/>
              </a:rPr>
              <a:t>找资料：韩铄玲</a:t>
            </a:r>
            <a:r>
              <a:rPr lang="en-US" altLang="zh-CN" sz="3200" b="1">
                <a:solidFill>
                  <a:schemeClr val="bg2"/>
                </a:solidFill>
                <a:latin typeface="微软雅黑" panose="020B0503020204020204" charset="-122"/>
                <a:ea typeface="微软雅黑" panose="020B0503020204020204" charset="-122"/>
              </a:rPr>
              <a:t>  </a:t>
            </a:r>
            <a:r>
              <a:rPr lang="zh-CN" altLang="en-US" sz="3200" b="1">
                <a:solidFill>
                  <a:schemeClr val="bg2"/>
                </a:solidFill>
                <a:latin typeface="微软雅黑" panose="020B0503020204020204" charset="-122"/>
                <a:ea typeface="微软雅黑" panose="020B0503020204020204" charset="-122"/>
              </a:rPr>
              <a:t>赵红玉</a:t>
            </a:r>
          </a:p>
        </p:txBody>
      </p:sp>
      <p:sp>
        <p:nvSpPr>
          <p:cNvPr id="14" name="文本框 13"/>
          <p:cNvSpPr txBox="1"/>
          <p:nvPr/>
        </p:nvSpPr>
        <p:spPr>
          <a:xfrm>
            <a:off x="2514600" y="4305300"/>
            <a:ext cx="14450695" cy="706755"/>
          </a:xfrm>
          <a:prstGeom prst="rect">
            <a:avLst/>
          </a:prstGeom>
          <a:noFill/>
        </p:spPr>
        <p:txBody>
          <a:bodyPr wrap="square" rtlCol="0">
            <a:spAutoFit/>
          </a:bodyPr>
          <a:lstStyle/>
          <a:p>
            <a:r>
              <a:rPr lang="zh-CN" altLang="en-US" sz="4000">
                <a:solidFill>
                  <a:schemeClr val="bg2"/>
                </a:solidFill>
                <a:latin typeface="Century Schoolbook" panose="02040604050505020304" charset="0"/>
                <a:cs typeface="Century Schoolbook" panose="02040604050505020304" charset="0"/>
              </a:rPr>
              <a:t>Deep Learning for Extreme Multi-label Text Classification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5"/>
            <a:stretch>
              <a:fillRect/>
            </a:stretch>
          </a:blipFill>
        </p:spPr>
      </p:sp>
      <p:sp>
        <p:nvSpPr>
          <p:cNvPr id="4" name="TextBox 4"/>
          <p:cNvSpPr txBox="1"/>
          <p:nvPr/>
        </p:nvSpPr>
        <p:spPr>
          <a:xfrm>
            <a:off x="304800" y="266700"/>
            <a:ext cx="5419090" cy="956310"/>
          </a:xfrm>
          <a:prstGeom prst="rect">
            <a:avLst/>
          </a:prstGeom>
        </p:spPr>
        <p:txBody>
          <a:bodyPr wrap="square" lIns="0" tIns="0" rIns="0" bIns="0" rtlCol="0" anchor="t">
            <a:spAutoFit/>
          </a:bodyPr>
          <a:lstStyle/>
          <a:p>
            <a:pPr>
              <a:lnSpc>
                <a:spcPts val="7460"/>
              </a:lnSpc>
            </a:pPr>
            <a:r>
              <a:rPr lang="zh-CN" altLang="en-US" sz="6720">
                <a:solidFill>
                  <a:srgbClr val="FFFFFF"/>
                </a:solidFill>
                <a:ea typeface="庞门正道标题体" panose="02010600030101010101" charset="-122"/>
              </a:rPr>
              <a:t>现有竞争方法</a:t>
            </a:r>
          </a:p>
        </p:txBody>
      </p:sp>
      <p:sp>
        <p:nvSpPr>
          <p:cNvPr id="17" name="Freeform 6"/>
          <p:cNvSpPr/>
          <p:nvPr/>
        </p:nvSpPr>
        <p:spPr>
          <a:xfrm>
            <a:off x="4343400" y="1223010"/>
            <a:ext cx="12822555" cy="452945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7"/>
            <a:stretch>
              <a:fillRect/>
            </a:stretch>
          </a:blipFill>
        </p:spPr>
      </p:sp>
      <p:sp>
        <p:nvSpPr>
          <p:cNvPr id="14" name="Freeform 14"/>
          <p:cNvSpPr/>
          <p:nvPr/>
        </p:nvSpPr>
        <p:spPr>
          <a:xfrm rot="5400000" flipV="1">
            <a:off x="-3169431" y="6899625"/>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5">
              <a:alphaModFix amt="80000"/>
            </a:blip>
            <a:stretch>
              <a:fillRect/>
            </a:stretch>
          </a:blipFill>
        </p:spPr>
      </p:sp>
      <p:sp>
        <p:nvSpPr>
          <p:cNvPr id="15" name="TextBox 15"/>
          <p:cNvSpPr txBox="1"/>
          <p:nvPr/>
        </p:nvSpPr>
        <p:spPr>
          <a:xfrm>
            <a:off x="4766310" y="2256790"/>
            <a:ext cx="11935460" cy="2233930"/>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是 XMTC 中目标嵌入方法最具代表性的。它由学习嵌入和 kNN 分类两个步骤组成</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该嵌入通过仅保留最近标签向量之间的成对距离来非线性捕获标签相关性</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为了加快 kNN 搜索速度，SLEEC 将训练数据分组到多个集群中，并学习每个单独集群的嵌入，然后仅在此新文档所属的集群内执行 kNN 搜索。由于聚类高维数据通常是不稳定的，因此用不同的聚类诱导SLEEC模型的集合，以提高预测精度。</a:t>
            </a:r>
          </a:p>
        </p:txBody>
      </p:sp>
      <p:sp>
        <p:nvSpPr>
          <p:cNvPr id="34" name="五边形 33"/>
          <p:cNvSpPr/>
          <p:nvPr>
            <p:custDataLst>
              <p:tags r:id="rId1"/>
            </p:custDataLst>
          </p:nvPr>
        </p:nvSpPr>
        <p:spPr>
          <a:xfrm>
            <a:off x="838200" y="2256790"/>
            <a:ext cx="3225165" cy="951865"/>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10" name="TextBox 10"/>
          <p:cNvSpPr txBox="1"/>
          <p:nvPr/>
        </p:nvSpPr>
        <p:spPr>
          <a:xfrm>
            <a:off x="456983" y="2557012"/>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SLEEC </a:t>
            </a:r>
          </a:p>
        </p:txBody>
      </p:sp>
      <p:sp>
        <p:nvSpPr>
          <p:cNvPr id="25" name="Freeform 6"/>
          <p:cNvSpPr/>
          <p:nvPr/>
        </p:nvSpPr>
        <p:spPr>
          <a:xfrm>
            <a:off x="4343400" y="5379085"/>
            <a:ext cx="12822555" cy="526478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26" name="TextBox 15"/>
          <p:cNvSpPr txBox="1"/>
          <p:nvPr/>
        </p:nvSpPr>
        <p:spPr>
          <a:xfrm>
            <a:off x="4766310" y="6538595"/>
            <a:ext cx="11935460" cy="3406775"/>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是 XMTC 最先进的基于树的方法。它学习训练实例的层次结构，并在层次结构的每个节点上优化基于 NDCG 的目标。</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在每个节点上诱导一个由参数化的超平面，它将当前节点中的文档集拆分为两个子集;两个子集中每个子集中的标签的排名是共同学习的。关键思想是让每个子集中的文档共享相似的标签分布，并使用特定于集合的标签排名列表来表征分布。</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这是通过共同最大化两个兄弟子集中排名标签列表的 NDCG 分数来实现的。</a:t>
            </a:r>
          </a:p>
        </p:txBody>
      </p:sp>
      <p:sp>
        <p:nvSpPr>
          <p:cNvPr id="27" name="五边形 26"/>
          <p:cNvSpPr/>
          <p:nvPr>
            <p:custDataLst>
              <p:tags r:id="rId2"/>
            </p:custDataLst>
          </p:nvPr>
        </p:nvSpPr>
        <p:spPr>
          <a:xfrm>
            <a:off x="838200" y="6538595"/>
            <a:ext cx="3225165" cy="951865"/>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28" name="TextBox 10"/>
          <p:cNvSpPr txBox="1"/>
          <p:nvPr/>
        </p:nvSpPr>
        <p:spPr>
          <a:xfrm>
            <a:off x="685583" y="6895967"/>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FastXML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5"/>
            <a:stretch>
              <a:fillRect/>
            </a:stretch>
          </a:blipFill>
        </p:spPr>
      </p:sp>
      <p:sp>
        <p:nvSpPr>
          <p:cNvPr id="4" name="TextBox 4"/>
          <p:cNvSpPr txBox="1"/>
          <p:nvPr/>
        </p:nvSpPr>
        <p:spPr>
          <a:xfrm>
            <a:off x="304800" y="266700"/>
            <a:ext cx="5419090" cy="956310"/>
          </a:xfrm>
          <a:prstGeom prst="rect">
            <a:avLst/>
          </a:prstGeom>
        </p:spPr>
        <p:txBody>
          <a:bodyPr wrap="square" lIns="0" tIns="0" rIns="0" bIns="0" rtlCol="0" anchor="t">
            <a:spAutoFit/>
          </a:bodyPr>
          <a:lstStyle/>
          <a:p>
            <a:pPr>
              <a:lnSpc>
                <a:spcPts val="7460"/>
              </a:lnSpc>
            </a:pPr>
            <a:r>
              <a:rPr lang="zh-CN" altLang="en-US" sz="6720">
                <a:solidFill>
                  <a:srgbClr val="FFFFFF"/>
                </a:solidFill>
                <a:ea typeface="庞门正道标题体" panose="02010600030101010101" charset="-122"/>
              </a:rPr>
              <a:t>现有竞争方法</a:t>
            </a:r>
          </a:p>
        </p:txBody>
      </p:sp>
      <p:sp>
        <p:nvSpPr>
          <p:cNvPr id="17" name="Freeform 6"/>
          <p:cNvSpPr/>
          <p:nvPr/>
        </p:nvSpPr>
        <p:spPr>
          <a:xfrm>
            <a:off x="4343400" y="960755"/>
            <a:ext cx="12822555" cy="496125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7"/>
            <a:stretch>
              <a:fillRect/>
            </a:stretch>
          </a:blipFill>
        </p:spPr>
      </p:sp>
      <p:sp>
        <p:nvSpPr>
          <p:cNvPr id="14" name="Freeform 14"/>
          <p:cNvSpPr/>
          <p:nvPr/>
        </p:nvSpPr>
        <p:spPr>
          <a:xfrm rot="5400000" flipV="1">
            <a:off x="-3169431" y="6885020"/>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5">
              <a:alphaModFix amt="80000"/>
            </a:blip>
            <a:stretch>
              <a:fillRect/>
            </a:stretch>
          </a:blipFill>
        </p:spPr>
      </p:sp>
      <p:sp>
        <p:nvSpPr>
          <p:cNvPr id="15" name="TextBox 15"/>
          <p:cNvSpPr txBox="1"/>
          <p:nvPr/>
        </p:nvSpPr>
        <p:spPr>
          <a:xfrm>
            <a:off x="4766310" y="1943100"/>
            <a:ext cx="11935460" cy="2086610"/>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一种简单而有效的深度学习方法，用于多类文本分类。</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文档表示是通过对文档中出现的单词的嵌入进行平均来构造的，并在此基础上应用 softmax 层将文档表示映射到类标签。</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它在构造文档表示时忽略词序，并使用线性 softmax 分类器。这种简单性使得 FastText 在训练时非常高效，同时在多个多类分类基准上实现了最先进的性能，并且通常比其他竞争方法快几个数量级</a:t>
            </a: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a:t>
            </a:r>
            <a:r>
              <a:rPr lang="en-US" sz="2400" b="1">
                <a:solidFill>
                  <a:srgbClr val="FFFFFF"/>
                </a:solidFill>
                <a:latin typeface="微软雅黑" panose="020B0503020204020204" charset="-122"/>
                <a:ea typeface="微软雅黑" panose="020B0503020204020204" charset="-122"/>
                <a:cs typeface="微软雅黑" panose="020B0503020204020204" charset="-122"/>
              </a:rPr>
              <a:t> </a:t>
            </a:r>
          </a:p>
        </p:txBody>
      </p:sp>
      <p:sp>
        <p:nvSpPr>
          <p:cNvPr id="34" name="五边形 33"/>
          <p:cNvSpPr/>
          <p:nvPr>
            <p:custDataLst>
              <p:tags r:id="rId1"/>
            </p:custDataLst>
          </p:nvPr>
        </p:nvSpPr>
        <p:spPr>
          <a:xfrm>
            <a:off x="683260" y="2256790"/>
            <a:ext cx="3380105" cy="956310"/>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10" name="TextBox 10"/>
          <p:cNvSpPr txBox="1"/>
          <p:nvPr/>
        </p:nvSpPr>
        <p:spPr>
          <a:xfrm>
            <a:off x="533183" y="2628767"/>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FastText</a:t>
            </a:r>
          </a:p>
        </p:txBody>
      </p:sp>
      <p:sp>
        <p:nvSpPr>
          <p:cNvPr id="25" name="Freeform 6"/>
          <p:cNvSpPr/>
          <p:nvPr/>
        </p:nvSpPr>
        <p:spPr>
          <a:xfrm>
            <a:off x="4343400" y="5379085"/>
            <a:ext cx="12822555" cy="526478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26" name="TextBox 15"/>
          <p:cNvSpPr txBox="1"/>
          <p:nvPr/>
        </p:nvSpPr>
        <p:spPr>
          <a:xfrm>
            <a:off x="4724400" y="6743700"/>
            <a:ext cx="11935460" cy="3406775"/>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最早将卷积神经网络应用于文本分类的学者之一</a:t>
            </a: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CNN-Kim 用其词嵌入的串联构造一个文档向量，然后在卷积层中将 t 滤波器应用于该级联向量以生成 t 特征图，这些特征图又被馈送到最大随时间推移的池化层以构建 t 维文档表示</a:t>
            </a: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a:t>
            </a:r>
          </a:p>
          <a:p>
            <a:pPr marL="342900" indent="-342900" algn="just" fontAlgn="auto">
              <a:lnSpc>
                <a:spcPct val="150000"/>
              </a:lnSpc>
              <a:buFont typeface="Wingdings" panose="05000000000000000000" charset="0"/>
              <a:buChar char="Ø"/>
            </a:pP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CNN-Kim在多类文本分类中表现出优异的表现，是我们比较评估的有力基线。</a:t>
            </a:r>
          </a:p>
        </p:txBody>
      </p:sp>
      <p:sp>
        <p:nvSpPr>
          <p:cNvPr id="27" name="五边形 26"/>
          <p:cNvSpPr/>
          <p:nvPr>
            <p:custDataLst>
              <p:tags r:id="rId2"/>
            </p:custDataLst>
          </p:nvPr>
        </p:nvSpPr>
        <p:spPr>
          <a:xfrm>
            <a:off x="762000" y="6538595"/>
            <a:ext cx="3469640" cy="931545"/>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28" name="TextBox 10"/>
          <p:cNvSpPr txBox="1"/>
          <p:nvPr/>
        </p:nvSpPr>
        <p:spPr>
          <a:xfrm>
            <a:off x="701458" y="6895967"/>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CNN-Kim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5"/>
            <a:stretch>
              <a:fillRect/>
            </a:stretch>
          </a:blipFill>
        </p:spPr>
      </p:sp>
      <p:sp>
        <p:nvSpPr>
          <p:cNvPr id="4" name="TextBox 4"/>
          <p:cNvSpPr txBox="1"/>
          <p:nvPr/>
        </p:nvSpPr>
        <p:spPr>
          <a:xfrm>
            <a:off x="304800" y="266700"/>
            <a:ext cx="5419090" cy="956310"/>
          </a:xfrm>
          <a:prstGeom prst="rect">
            <a:avLst/>
          </a:prstGeom>
        </p:spPr>
        <p:txBody>
          <a:bodyPr wrap="square" lIns="0" tIns="0" rIns="0" bIns="0" rtlCol="0" anchor="t">
            <a:spAutoFit/>
          </a:bodyPr>
          <a:lstStyle/>
          <a:p>
            <a:pPr>
              <a:lnSpc>
                <a:spcPts val="7460"/>
              </a:lnSpc>
            </a:pPr>
            <a:r>
              <a:rPr lang="zh-CN" altLang="en-US" sz="6720">
                <a:solidFill>
                  <a:srgbClr val="FFFFFF"/>
                </a:solidFill>
                <a:ea typeface="庞门正道标题体" panose="02010600030101010101" charset="-122"/>
              </a:rPr>
              <a:t>现有竞争方法</a:t>
            </a:r>
          </a:p>
        </p:txBody>
      </p:sp>
      <p:sp>
        <p:nvSpPr>
          <p:cNvPr id="17" name="Freeform 6"/>
          <p:cNvSpPr/>
          <p:nvPr/>
        </p:nvSpPr>
        <p:spPr>
          <a:xfrm>
            <a:off x="4343400" y="1409700"/>
            <a:ext cx="12822555" cy="349313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7"/>
            <a:stretch>
              <a:fillRect/>
            </a:stretch>
          </a:blipFill>
        </p:spPr>
      </p:sp>
      <p:sp>
        <p:nvSpPr>
          <p:cNvPr id="14" name="Freeform 14"/>
          <p:cNvSpPr/>
          <p:nvPr/>
        </p:nvSpPr>
        <p:spPr>
          <a:xfrm rot="5400000" flipV="1">
            <a:off x="-3169431" y="6899625"/>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5">
              <a:alphaModFix amt="80000"/>
            </a:blip>
            <a:stretch>
              <a:fillRect/>
            </a:stretch>
          </a:blipFill>
        </p:spPr>
      </p:sp>
      <p:sp>
        <p:nvSpPr>
          <p:cNvPr id="34" name="五边形 33"/>
          <p:cNvSpPr/>
          <p:nvPr>
            <p:custDataLst>
              <p:tags r:id="rId1"/>
            </p:custDataLst>
          </p:nvPr>
        </p:nvSpPr>
        <p:spPr>
          <a:xfrm>
            <a:off x="609600" y="2256790"/>
            <a:ext cx="3625850" cy="951865"/>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10" name="TextBox 10"/>
          <p:cNvSpPr txBox="1"/>
          <p:nvPr/>
        </p:nvSpPr>
        <p:spPr>
          <a:xfrm>
            <a:off x="609383" y="2628767"/>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Bow-CNN  </a:t>
            </a:r>
          </a:p>
        </p:txBody>
      </p:sp>
      <p:sp>
        <p:nvSpPr>
          <p:cNvPr id="25" name="Freeform 6"/>
          <p:cNvSpPr/>
          <p:nvPr/>
        </p:nvSpPr>
        <p:spPr>
          <a:xfrm>
            <a:off x="4267200" y="5753100"/>
            <a:ext cx="12822555" cy="3516630"/>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6"/>
            <a:stretch>
              <a:fillRect l="-6672" r="-6592" b="-7223"/>
            </a:stretch>
          </a:blipFill>
          <a:ln cap="sq">
            <a:noFill/>
            <a:prstDash val="solid"/>
            <a:miter/>
          </a:ln>
        </p:spPr>
      </p:sp>
      <p:sp>
        <p:nvSpPr>
          <p:cNvPr id="26" name="TextBox 15"/>
          <p:cNvSpPr txBox="1"/>
          <p:nvPr/>
        </p:nvSpPr>
        <p:spPr>
          <a:xfrm>
            <a:off x="4572000" y="2400300"/>
            <a:ext cx="11935460" cy="1595120"/>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是多类分类中的另一种强方法。</a:t>
            </a:r>
          </a:p>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它使用词袋指示器向量（称为单热向量）表示每个小文本区域（几个连续的单词）</a:t>
            </a: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a:t>
            </a:r>
          </a:p>
          <a:p>
            <a:pPr marL="342900" indent="-342900" algn="just" fontAlgn="auto">
              <a:lnSpc>
                <a:spcPct val="150000"/>
              </a:lnSpc>
              <a:buFont typeface="Wingdings" panose="05000000000000000000" charset="0"/>
              <a:buChar char="Ø"/>
            </a:pPr>
            <a:endParaRPr lang="zh-CN" altLang="en-US" sz="24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7" name="五边形 26"/>
          <p:cNvSpPr/>
          <p:nvPr>
            <p:custDataLst>
              <p:tags r:id="rId2"/>
            </p:custDataLst>
          </p:nvPr>
        </p:nvSpPr>
        <p:spPr>
          <a:xfrm>
            <a:off x="631825" y="6538595"/>
            <a:ext cx="3603625" cy="951865"/>
          </a:xfrm>
          <a:prstGeom prst="homePlate">
            <a:avLst/>
          </a:prstGeom>
          <a:gradFill>
            <a:gsLst>
              <a:gs pos="0">
                <a:schemeClr val="tx2">
                  <a:alpha val="50000"/>
                </a:schemeClr>
              </a:gs>
              <a:gs pos="100000">
                <a:schemeClr val="tx2">
                  <a:alpha val="0"/>
                </a:schemeClr>
              </a:gs>
            </a:gsLst>
            <a:lin ang="16200000" scaled="0"/>
          </a:gradFill>
          <a:ln>
            <a:gradFill>
              <a:gsLst>
                <a:gs pos="100000">
                  <a:schemeClr val="bg1">
                    <a:alpha val="0"/>
                  </a:schemeClr>
                </a:gs>
                <a:gs pos="0">
                  <a:schemeClr val="bg1">
                    <a:alpha val="60000"/>
                  </a:schemeClr>
                </a:gs>
              </a:gsLst>
              <a:lin ang="16200000" scaled="0"/>
            </a:gradFill>
          </a:ln>
          <a:effectLst>
            <a:outerShdw blurRad="50800" dist="101600" dir="2700000" algn="tl" rotWithShape="0">
              <a:prstClr val="black">
                <a:alpha val="10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3600" b="1" kern="100" dirty="0">
              <a:solidFill>
                <a:schemeClr val="bg1"/>
              </a:solidFill>
              <a:latin typeface="微软雅黑" panose="020B0503020204020204" charset="-122"/>
              <a:ea typeface="微软雅黑" panose="020B0503020204020204" charset="-122"/>
              <a:cs typeface="Times New Roman" panose="02020603050405020304" charset="0"/>
            </a:endParaRPr>
          </a:p>
        </p:txBody>
      </p:sp>
      <p:sp>
        <p:nvSpPr>
          <p:cNvPr id="28" name="TextBox 10"/>
          <p:cNvSpPr txBox="1"/>
          <p:nvPr/>
        </p:nvSpPr>
        <p:spPr>
          <a:xfrm>
            <a:off x="685583" y="6895967"/>
            <a:ext cx="3321935" cy="511810"/>
          </a:xfrm>
          <a:prstGeom prst="rect">
            <a:avLst/>
          </a:prstGeom>
        </p:spPr>
        <p:txBody>
          <a:bodyPr lIns="0" tIns="0" rIns="0" bIns="0" rtlCol="0" anchor="t">
            <a:spAutoFit/>
          </a:bodyPr>
          <a:lstStyle/>
          <a:p>
            <a:pPr algn="ctr">
              <a:lnSpc>
                <a:spcPts val="3995"/>
              </a:lnSpc>
            </a:pPr>
            <a:r>
              <a:rPr lang="en-US" sz="4800" b="1">
                <a:solidFill>
                  <a:srgbClr val="FFFFFF"/>
                </a:solidFill>
                <a:latin typeface="微软雅黑" panose="020B0503020204020204" charset="-122"/>
                <a:ea typeface="微软雅黑" panose="020B0503020204020204" charset="-122"/>
              </a:rPr>
              <a:t>PD-Sparse </a:t>
            </a:r>
          </a:p>
        </p:txBody>
      </p:sp>
      <p:sp>
        <p:nvSpPr>
          <p:cNvPr id="6" name="TextBox 15"/>
          <p:cNvSpPr txBox="1"/>
          <p:nvPr/>
        </p:nvSpPr>
        <p:spPr>
          <a:xfrm>
            <a:off x="4495800" y="6538595"/>
            <a:ext cx="11935460" cy="1595120"/>
          </a:xfrm>
          <a:prstGeom prst="rect">
            <a:avLst/>
          </a:prstGeom>
        </p:spPr>
        <p:txBody>
          <a:bodyPr wrap="square" lIns="0" tIns="0" rIns="0" bIns="0" rtlCol="0" anchor="t">
            <a:noAutofit/>
          </a:bodyPr>
          <a:lstStyle/>
          <a:p>
            <a:pPr marL="342900" indent="-342900" algn="just" fontAlgn="auto">
              <a:lnSpc>
                <a:spcPct val="150000"/>
              </a:lnSpc>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cs typeface="微软雅黑" panose="020B0503020204020204" charset="-122"/>
              </a:rPr>
              <a:t>是最近提出的一种最大边距方法，专为极端多标签分类而设计。</a:t>
            </a:r>
          </a:p>
          <a:p>
            <a:pPr marL="342900" indent="-342900" algn="just" fontAlgn="auto">
              <a:lnSpc>
                <a:spcPct val="150000"/>
              </a:lnSpc>
              <a:buFont typeface="Wingdings" panose="05000000000000000000" charset="0"/>
              <a:buChar char="Ø"/>
            </a:pPr>
            <a:r>
              <a:rPr sz="2400" b="1">
                <a:solidFill>
                  <a:srgbClr val="FFFFFF"/>
                </a:solidFill>
                <a:latin typeface="微软雅黑" panose="020B0503020204020204" charset="-122"/>
                <a:ea typeface="微软雅黑" panose="020B0503020204020204" charset="-122"/>
                <a:cs typeface="微软雅黑" panose="020B0503020204020204" charset="-122"/>
              </a:rPr>
              <a:t>提出了一种完全校正块坐标 FrankWolfe 训练算法，该算法利用解中的稀疏性，实现 （μm） 和对偶变量的次线性训练时间，但预测时间仍然是线性的 （w.r.t）标签。</a:t>
            </a:r>
          </a:p>
          <a:p>
            <a:pPr marL="342900" indent="-342900" algn="just" fontAlgn="auto">
              <a:lnSpc>
                <a:spcPct val="150000"/>
              </a:lnSpc>
              <a:buFont typeface="Wingdings" panose="05000000000000000000" charset="0"/>
              <a:buChar char="Ø"/>
            </a:pPr>
            <a:endParaRPr lang="zh-CN" altLang="en-US" sz="2400" b="1">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601200" y="4720606"/>
            <a:ext cx="7941008" cy="1200150"/>
          </a:xfrm>
          <a:prstGeom prst="rect">
            <a:avLst/>
          </a:prstGeom>
        </p:spPr>
        <p:txBody>
          <a:bodyPr lIns="0" tIns="0" rIns="0" bIns="0" rtlCol="0" anchor="t">
            <a:spAutoFit/>
          </a:bodyPr>
          <a:lstStyle/>
          <a:p>
            <a:pPr marL="0" lvl="1" indent="0">
              <a:lnSpc>
                <a:spcPts val="6900"/>
              </a:lnSpc>
              <a:spcBef>
                <a:spcPct val="0"/>
              </a:spcBef>
            </a:pPr>
            <a:r>
              <a:rPr lang="en-US" sz="7500" u="none" strike="noStrike" spc="-165" dirty="0">
                <a:solidFill>
                  <a:srgbClr val="FFFFFF"/>
                </a:solidFill>
                <a:latin typeface="29LT Bukra Wide Semi-Bold"/>
              </a:rPr>
              <a:t>PART FOUR</a:t>
            </a:r>
          </a:p>
        </p:txBody>
      </p:sp>
      <p:sp>
        <p:nvSpPr>
          <p:cNvPr id="5" name="TextBox 5"/>
          <p:cNvSpPr txBox="1"/>
          <p:nvPr/>
        </p:nvSpPr>
        <p:spPr>
          <a:xfrm>
            <a:off x="1028700" y="-674477"/>
            <a:ext cx="6943784" cy="4665737"/>
          </a:xfrm>
          <a:prstGeom prst="rect">
            <a:avLst/>
          </a:prstGeom>
        </p:spPr>
        <p:txBody>
          <a:bodyPr lIns="0" tIns="0" rIns="0" bIns="0" rtlCol="0" anchor="t">
            <a:spAutoFit/>
          </a:bodyPr>
          <a:lstStyle/>
          <a:p>
            <a:pPr>
              <a:lnSpc>
                <a:spcPts val="35258"/>
              </a:lnSpc>
              <a:spcBef>
                <a:spcPct val="0"/>
              </a:spcBef>
            </a:pPr>
            <a:r>
              <a:rPr lang="en-US" sz="25184" spc="2392">
                <a:solidFill>
                  <a:srgbClr val="FFFFFF"/>
                </a:solidFill>
                <a:latin typeface="庞门正道标题体"/>
              </a:rPr>
              <a:t>04</a:t>
            </a:r>
          </a:p>
        </p:txBody>
      </p:sp>
      <p:sp>
        <p:nvSpPr>
          <p:cNvPr id="6" name="TextBox 6"/>
          <p:cNvSpPr txBox="1"/>
          <p:nvPr/>
        </p:nvSpPr>
        <p:spPr>
          <a:xfrm>
            <a:off x="9448800" y="5767733"/>
            <a:ext cx="7941008" cy="4231928"/>
          </a:xfrm>
          <a:prstGeom prst="rect">
            <a:avLst/>
          </a:prstGeom>
        </p:spPr>
        <p:txBody>
          <a:bodyPr lIns="0" tIns="0" rIns="0" bIns="0" rtlCol="0" anchor="t">
            <a:spAutoFit/>
          </a:bodyPr>
          <a:lstStyle/>
          <a:p>
            <a:pPr>
              <a:lnSpc>
                <a:spcPts val="16536"/>
              </a:lnSpc>
            </a:pPr>
            <a:r>
              <a:rPr lang="zh-CN" altLang="en-US" sz="14897" dirty="0">
                <a:solidFill>
                  <a:srgbClr val="FFFFFF"/>
                </a:solidFill>
                <a:ea typeface="庞门正道标题体"/>
              </a:rPr>
              <a:t>本文建议的方法</a:t>
            </a:r>
            <a:endParaRPr lang="en-US" sz="14897" dirty="0">
              <a:solidFill>
                <a:srgbClr val="FFFFFF"/>
              </a:solidFill>
              <a:ea typeface="庞门正道标题体"/>
            </a:endParaRP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66068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59908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本文建议的方法</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71934" y="2781300"/>
            <a:ext cx="11477266" cy="5562600"/>
          </a:xfrm>
          <a:custGeom>
            <a:avLst/>
            <a:gdLst/>
            <a:ahLst/>
            <a:cxnLst/>
            <a:rect l="l" t="t" r="r" b="b"/>
            <a:pathLst>
              <a:path w="8223326" h="3016193">
                <a:moveTo>
                  <a:pt x="0" y="0"/>
                </a:moveTo>
                <a:lnTo>
                  <a:pt x="8223326" y="0"/>
                </a:lnTo>
                <a:lnTo>
                  <a:pt x="8223326" y="3016193"/>
                </a:lnTo>
                <a:lnTo>
                  <a:pt x="0" y="3016193"/>
                </a:lnTo>
                <a:lnTo>
                  <a:pt x="0" y="0"/>
                </a:lnTo>
                <a:close/>
              </a:path>
            </a:pathLst>
          </a:custGeom>
          <a:blipFill>
            <a:blip r:embed="rId7"/>
            <a:stretch>
              <a:fillRect l="-6672" r="-6592" b="-7223"/>
            </a:stretch>
          </a:blipFill>
          <a:ln cap="sq">
            <a:noFill/>
            <a:prstDash val="solid"/>
            <a:miter/>
          </a:ln>
        </p:spPr>
      </p:sp>
      <p:sp>
        <p:nvSpPr>
          <p:cNvPr id="10" name="TextBox 10"/>
          <p:cNvSpPr txBox="1"/>
          <p:nvPr/>
        </p:nvSpPr>
        <p:spPr>
          <a:xfrm>
            <a:off x="1426052" y="4102353"/>
            <a:ext cx="7715090" cy="512961"/>
          </a:xfrm>
          <a:prstGeom prst="rect">
            <a:avLst/>
          </a:prstGeom>
        </p:spPr>
        <p:txBody>
          <a:bodyPr lIns="0" tIns="0" rIns="0" bIns="0" rtlCol="0" anchor="t">
            <a:spAutoFit/>
          </a:bodyPr>
          <a:lstStyle/>
          <a:p>
            <a:pPr>
              <a:lnSpc>
                <a:spcPts val="3996"/>
              </a:lnSpc>
            </a:pPr>
            <a:r>
              <a:rPr lang="zh-CN" altLang="en-US" sz="3600" dirty="0">
                <a:solidFill>
                  <a:srgbClr val="FFFFFF"/>
                </a:solidFill>
                <a:ea typeface="庞门正道标题体"/>
              </a:rPr>
              <a:t>本文方法提出的亮点</a:t>
            </a:r>
            <a:endParaRPr lang="en-US" sz="3600" dirty="0">
              <a:solidFill>
                <a:srgbClr val="FFFFFF"/>
              </a:solidFill>
              <a:ea typeface="庞门正道标题体"/>
            </a:endParaRPr>
          </a:p>
        </p:txBody>
      </p:sp>
      <p:sp>
        <p:nvSpPr>
          <p:cNvPr id="11" name="TextBox 11"/>
          <p:cNvSpPr txBox="1"/>
          <p:nvPr/>
        </p:nvSpPr>
        <p:spPr>
          <a:xfrm>
            <a:off x="990600" y="4777372"/>
            <a:ext cx="10591800" cy="1870256"/>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4" b="0" i="0" u="none" strike="noStrike" kern="1200" cap="none" spc="0" normalizeH="0" baseline="0" noProof="0" dirty="0">
                <a:ln>
                  <a:noFill/>
                </a:ln>
                <a:solidFill>
                  <a:srgbClr val="FFFFFF"/>
                </a:solidFill>
                <a:effectLst/>
                <a:uLnTx/>
                <a:uFillTx/>
                <a:latin typeface="Calibri"/>
                <a:ea typeface="思源黑体 1"/>
                <a:cs typeface="+mn-cs"/>
              </a:rPr>
              <a:t>        </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1</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）动态最大池化（</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dynamic max pooling</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  </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2</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）二进制交叉熵损失函数（</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binary cross-entropy loss function</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  </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3</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）隐藏的瓶颈层（</a:t>
            </a:r>
            <a:r>
              <a:rPr kumimoji="0" lang="en-US" altLang="zh-CN" sz="2800" b="0" i="0" u="none" strike="noStrike" kern="1200" cap="none" spc="0" normalizeH="0" baseline="0" noProof="0" dirty="0">
                <a:ln>
                  <a:noFill/>
                </a:ln>
                <a:solidFill>
                  <a:srgbClr val="FFFFFF"/>
                </a:solidFill>
                <a:effectLst/>
                <a:uLnTx/>
                <a:uFillTx/>
                <a:latin typeface="Calibri"/>
                <a:ea typeface="思源黑体 1"/>
                <a:cs typeface="+mn-cs"/>
              </a:rPr>
              <a:t>hidden bottleneck layer</a:t>
            </a:r>
            <a:endParaRPr lang="en-US" sz="2800" dirty="0">
              <a:solidFill>
                <a:srgbClr val="FFFFFF"/>
              </a:solidFill>
              <a:ea typeface="思源黑体 1"/>
            </a:endParaRPr>
          </a:p>
        </p:txBody>
      </p:sp>
    </p:spTree>
    <p:extLst>
      <p:ext uri="{BB962C8B-B14F-4D97-AF65-F5344CB8AC3E}">
        <p14:creationId xmlns:p14="http://schemas.microsoft.com/office/powerpoint/2010/main" val="1940528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62194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本文建议的方法</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812122" y="5041244"/>
            <a:ext cx="9703477" cy="1724764"/>
          </a:xfrm>
          <a:custGeom>
            <a:avLst/>
            <a:gdLst/>
            <a:ahLst/>
            <a:cxnLst/>
            <a:rect l="l" t="t" r="r" b="b"/>
            <a:pathLst>
              <a:path w="9650176" h="1848856">
                <a:moveTo>
                  <a:pt x="0" y="0"/>
                </a:moveTo>
                <a:lnTo>
                  <a:pt x="9650176" y="0"/>
                </a:lnTo>
                <a:lnTo>
                  <a:pt x="9650176" y="1848856"/>
                </a:lnTo>
                <a:lnTo>
                  <a:pt x="0" y="1848856"/>
                </a:lnTo>
                <a:lnTo>
                  <a:pt x="0" y="0"/>
                </a:lnTo>
                <a:close/>
              </a:path>
            </a:pathLst>
          </a:custGeom>
          <a:blipFill>
            <a:blip r:embed="rId7"/>
            <a:stretch>
              <a:fillRect t="-8660" r="-1314" b="-8119"/>
            </a:stretch>
          </a:blipFill>
          <a:ln cap="sq">
            <a:noFill/>
            <a:prstDash val="solid"/>
            <a:miter/>
          </a:ln>
        </p:spPr>
      </p:sp>
      <p:sp>
        <p:nvSpPr>
          <p:cNvPr id="10" name="TextBox 10"/>
          <p:cNvSpPr txBox="1"/>
          <p:nvPr/>
        </p:nvSpPr>
        <p:spPr>
          <a:xfrm>
            <a:off x="1243272" y="2667252"/>
            <a:ext cx="6076790" cy="1025922"/>
          </a:xfrm>
          <a:prstGeom prst="rect">
            <a:avLst/>
          </a:prstGeom>
        </p:spPr>
        <p:txBody>
          <a:bodyPr wrap="square" lIns="0" tIns="0" rIns="0" bIns="0" rtlCol="0" anchor="t">
            <a:spAutoFit/>
          </a:bodyPr>
          <a:lstStyle/>
          <a:p>
            <a:pPr>
              <a:lnSpc>
                <a:spcPts val="3996"/>
              </a:lnSpc>
            </a:pPr>
            <a:r>
              <a:rPr lang="zh-CN" altLang="en-US" sz="3600" dirty="0">
                <a:solidFill>
                  <a:srgbClr val="FFFFFF"/>
                </a:solidFill>
                <a:ea typeface="庞门正道标题体"/>
              </a:rPr>
              <a:t>基于</a:t>
            </a:r>
            <a:r>
              <a:rPr lang="en-US" altLang="zh-CN" sz="3600" dirty="0">
                <a:solidFill>
                  <a:srgbClr val="FFFFFF"/>
                </a:solidFill>
                <a:ea typeface="庞门正道标题体"/>
              </a:rPr>
              <a:t>CNN-Kim</a:t>
            </a:r>
            <a:r>
              <a:rPr lang="zh-CN" altLang="en-US" sz="3600" dirty="0">
                <a:solidFill>
                  <a:srgbClr val="FFFFFF"/>
                </a:solidFill>
                <a:ea typeface="庞门正道标题体"/>
              </a:rPr>
              <a:t>的</a:t>
            </a:r>
            <a:r>
              <a:rPr lang="en-US" altLang="zh-CN" sz="3600" dirty="0">
                <a:solidFill>
                  <a:srgbClr val="FFFFFF"/>
                </a:solidFill>
                <a:ea typeface="庞门正道标题体"/>
              </a:rPr>
              <a:t>XML-CNN</a:t>
            </a:r>
            <a:r>
              <a:rPr lang="zh-CN" altLang="en-US" sz="3600" dirty="0">
                <a:solidFill>
                  <a:srgbClr val="FFFFFF"/>
                </a:solidFill>
                <a:ea typeface="庞门正道标题体"/>
              </a:rPr>
              <a:t>多类文本分类体系结构</a:t>
            </a:r>
            <a:endParaRPr lang="en-US" sz="3600" dirty="0">
              <a:solidFill>
                <a:srgbClr val="FFFFFF"/>
              </a:solidFill>
              <a:ea typeface="庞门正道标题体"/>
            </a:endParaRPr>
          </a:p>
        </p:txBody>
      </p:sp>
      <p:sp>
        <p:nvSpPr>
          <p:cNvPr id="11" name="Freeform 11"/>
          <p:cNvSpPr/>
          <p:nvPr/>
        </p:nvSpPr>
        <p:spPr>
          <a:xfrm>
            <a:off x="5181600" y="7274486"/>
            <a:ext cx="11327140" cy="2174673"/>
          </a:xfrm>
          <a:custGeom>
            <a:avLst/>
            <a:gdLst/>
            <a:ahLst/>
            <a:cxnLst/>
            <a:rect l="l" t="t" r="r" b="b"/>
            <a:pathLst>
              <a:path w="9528506" h="1825748">
                <a:moveTo>
                  <a:pt x="0" y="0"/>
                </a:moveTo>
                <a:lnTo>
                  <a:pt x="9528506" y="0"/>
                </a:lnTo>
                <a:lnTo>
                  <a:pt x="9528506" y="1825748"/>
                </a:lnTo>
                <a:lnTo>
                  <a:pt x="0" y="1825748"/>
                </a:lnTo>
                <a:lnTo>
                  <a:pt x="0" y="0"/>
                </a:lnTo>
                <a:close/>
              </a:path>
            </a:pathLst>
          </a:custGeom>
          <a:blipFill>
            <a:blip r:embed="rId7"/>
            <a:stretch>
              <a:fillRect l="-1276" t="-8770" r="-1331" b="-9488"/>
            </a:stretch>
          </a:blipFill>
          <a:ln cap="sq">
            <a:noFill/>
            <a:prstDash val="solid"/>
            <a:miter/>
          </a:ln>
        </p:spPr>
      </p:sp>
      <p:sp>
        <p:nvSpPr>
          <p:cNvPr id="13" name="TextBox 13"/>
          <p:cNvSpPr txBox="1"/>
          <p:nvPr/>
        </p:nvSpPr>
        <p:spPr>
          <a:xfrm>
            <a:off x="5334000" y="7631521"/>
            <a:ext cx="10726584" cy="1603068"/>
          </a:xfrm>
          <a:prstGeom prst="rect">
            <a:avLst/>
          </a:prstGeom>
        </p:spPr>
        <p:txBody>
          <a:bodyPr wrap="square" lIns="0" tIns="0" rIns="0" bIns="0" rtlCol="0" anchor="t">
            <a:spAutoFit/>
          </a:bodyPr>
          <a:lstStyle/>
          <a:p>
            <a:pPr>
              <a:lnSpc>
                <a:spcPct val="150000"/>
              </a:lnSpc>
            </a:pPr>
            <a:r>
              <a:rPr lang="zh-CN" altLang="en-US" sz="2400" dirty="0">
                <a:solidFill>
                  <a:srgbClr val="FFFFFF"/>
                </a:solidFill>
                <a:ea typeface="思源黑体 1"/>
              </a:rPr>
              <a:t>本图从左到右：（表示使用 </a:t>
            </a:r>
            <a:r>
              <a:rPr lang="en-US" altLang="zh-CN" sz="2400" dirty="0">
                <a:solidFill>
                  <a:srgbClr val="FFFFFF"/>
                </a:solidFill>
                <a:ea typeface="思源黑体 1"/>
              </a:rPr>
              <a:t>Word </a:t>
            </a:r>
            <a:r>
              <a:rPr lang="zh-CN" altLang="en-US" sz="2400" dirty="0">
                <a:solidFill>
                  <a:srgbClr val="FFFFFF"/>
                </a:solidFill>
                <a:ea typeface="思源黑体 1"/>
              </a:rPr>
              <a:t>的文档嵌入）（具有多个滤波器宽度和特征图的卷积层）（动态最大值池）（全连接层为紧凑的表示法）（具有 </a:t>
            </a:r>
            <a:r>
              <a:rPr lang="en-US" altLang="zh-CN" sz="2400" dirty="0">
                <a:solidFill>
                  <a:srgbClr val="FFFFFF"/>
                </a:solidFill>
                <a:ea typeface="思源黑体 1"/>
              </a:rPr>
              <a:t>S </a:t>
            </a:r>
            <a:r>
              <a:rPr lang="zh-CN" altLang="en-US" sz="2400" dirty="0">
                <a:solidFill>
                  <a:srgbClr val="FFFFFF"/>
                </a:solidFill>
                <a:ea typeface="思源黑体 1"/>
              </a:rPr>
              <a:t>形输出的全连接层，用于大标签空间和二进制熵损失）</a:t>
            </a:r>
            <a:endParaRPr lang="en-US" sz="2400" dirty="0">
              <a:solidFill>
                <a:srgbClr val="FFFFFF"/>
              </a:solidFill>
              <a:ea typeface="思源黑体 1"/>
            </a:endParaRPr>
          </a:p>
        </p:txBody>
      </p:sp>
      <p:sp>
        <p:nvSpPr>
          <p:cNvPr id="14" name="Freeform 14"/>
          <p:cNvSpPr/>
          <p:nvPr/>
        </p:nvSpPr>
        <p:spPr>
          <a:xfrm rot="5400000" flipV="1">
            <a:off x="-3169431" y="6899625"/>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171934" y="5345735"/>
            <a:ext cx="8667591" cy="1049070"/>
          </a:xfrm>
          <a:prstGeom prst="rect">
            <a:avLst/>
          </a:prstGeom>
        </p:spPr>
        <p:txBody>
          <a:bodyPr wrap="square" lIns="0" tIns="0" rIns="0" bIns="0" rtlCol="0" anchor="t">
            <a:spAutoFit/>
          </a:bodyPr>
          <a:lstStyle/>
          <a:p>
            <a:pPr algn="just">
              <a:lnSpc>
                <a:spcPct val="150000"/>
              </a:lnSpc>
            </a:pPr>
            <a:r>
              <a:rPr lang="zh-CN" altLang="en-US" sz="2400" dirty="0">
                <a:solidFill>
                  <a:srgbClr val="FFFFFF"/>
                </a:solidFill>
                <a:ea typeface="思源黑体 1"/>
              </a:rPr>
              <a:t>我们的模型架构 （</a:t>
            </a:r>
            <a:r>
              <a:rPr lang="en-US" altLang="zh-CN" sz="2400" dirty="0">
                <a:solidFill>
                  <a:srgbClr val="FFFFFF"/>
                </a:solidFill>
                <a:ea typeface="思源黑体 1"/>
              </a:rPr>
              <a:t>XML-CNN</a:t>
            </a:r>
            <a:r>
              <a:rPr lang="zh-CN" altLang="en-US" sz="2400" dirty="0">
                <a:solidFill>
                  <a:srgbClr val="FFFFFF"/>
                </a:solidFill>
                <a:ea typeface="思源黑体 1"/>
              </a:rPr>
              <a:t>） 如图 左</a:t>
            </a:r>
            <a:r>
              <a:rPr lang="en-US" altLang="zh-CN" sz="2400" dirty="0">
                <a:solidFill>
                  <a:srgbClr val="FFFFFF"/>
                </a:solidFill>
                <a:ea typeface="思源黑体 1"/>
              </a:rPr>
              <a:t> </a:t>
            </a:r>
            <a:r>
              <a:rPr lang="zh-CN" altLang="en-US" sz="2400" dirty="0">
                <a:solidFill>
                  <a:srgbClr val="FFFFFF"/>
                </a:solidFill>
                <a:ea typeface="思源黑体 1"/>
              </a:rPr>
              <a:t>所示，基于 </a:t>
            </a:r>
            <a:endParaRPr lang="en-US" altLang="zh-CN" sz="2400" dirty="0">
              <a:solidFill>
                <a:srgbClr val="FFFFFF"/>
              </a:solidFill>
              <a:ea typeface="思源黑体 1"/>
            </a:endParaRPr>
          </a:p>
          <a:p>
            <a:pPr algn="just">
              <a:lnSpc>
                <a:spcPct val="150000"/>
              </a:lnSpc>
            </a:pPr>
            <a:r>
              <a:rPr lang="en-US" altLang="zh-CN" sz="2400" dirty="0">
                <a:solidFill>
                  <a:srgbClr val="FFFFFF"/>
                </a:solidFill>
                <a:ea typeface="思源黑体 1"/>
              </a:rPr>
              <a:t>CNN-Kim [25] </a:t>
            </a:r>
            <a:r>
              <a:rPr lang="zh-CN" altLang="en-US" sz="2400" dirty="0">
                <a:solidFill>
                  <a:srgbClr val="FFFFFF"/>
                </a:solidFill>
                <a:ea typeface="思源黑体 1"/>
              </a:rPr>
              <a:t>，即 </a:t>
            </a:r>
            <a:r>
              <a:rPr lang="en-US" altLang="zh-CN" sz="2400" dirty="0">
                <a:solidFill>
                  <a:srgbClr val="FFFFFF"/>
                </a:solidFill>
                <a:ea typeface="思源黑体 1"/>
              </a:rPr>
              <a:t>2.4 </a:t>
            </a:r>
            <a:r>
              <a:rPr lang="zh-CN" altLang="en-US" sz="2400" dirty="0">
                <a:solidFill>
                  <a:srgbClr val="FFFFFF"/>
                </a:solidFill>
                <a:ea typeface="思源黑体 1"/>
              </a:rPr>
              <a:t>中描述的用于多类文本分类的 </a:t>
            </a:r>
            <a:r>
              <a:rPr lang="en-US" altLang="zh-CN" sz="2400" dirty="0">
                <a:solidFill>
                  <a:srgbClr val="FFFFFF"/>
                </a:solidFill>
                <a:ea typeface="思源黑体 1"/>
              </a:rPr>
              <a:t>CNN </a:t>
            </a:r>
            <a:r>
              <a:rPr lang="zh-CN" altLang="en-US" sz="2400" dirty="0">
                <a:solidFill>
                  <a:srgbClr val="FFFFFF"/>
                </a:solidFill>
                <a:ea typeface="思源黑体 1"/>
              </a:rPr>
              <a:t>模型。</a:t>
            </a:r>
            <a:endParaRPr lang="en-US" sz="2400" dirty="0">
              <a:solidFill>
                <a:srgbClr val="FFFFFF"/>
              </a:solidFill>
              <a:ea typeface="思源黑体 1"/>
            </a:endParaRPr>
          </a:p>
        </p:txBody>
      </p:sp>
      <p:pic>
        <p:nvPicPr>
          <p:cNvPr id="16" name="图片 15">
            <a:extLst>
              <a:ext uri="{FF2B5EF4-FFF2-40B4-BE49-F238E27FC236}">
                <a16:creationId xmlns:a16="http://schemas.microsoft.com/office/drawing/2014/main" id="{A973B596-92A2-B853-C3E4-1B336B4D7576}"/>
              </a:ext>
            </a:extLst>
          </p:cNvPr>
          <p:cNvPicPr>
            <a:picLocks noChangeAspect="1"/>
          </p:cNvPicPr>
          <p:nvPr/>
        </p:nvPicPr>
        <p:blipFill>
          <a:blip r:embed="rId8"/>
          <a:stretch>
            <a:fillRect/>
          </a:stretch>
        </p:blipFill>
        <p:spPr>
          <a:xfrm>
            <a:off x="8723909" y="1102897"/>
            <a:ext cx="9564091" cy="4823519"/>
          </a:xfrm>
          <a:prstGeom prst="rect">
            <a:avLst/>
          </a:prstGeom>
          <a:noFill/>
          <a:ln>
            <a:noFill/>
          </a:ln>
        </p:spPr>
      </p:pic>
    </p:spTree>
    <p:extLst>
      <p:ext uri="{BB962C8B-B14F-4D97-AF65-F5344CB8AC3E}">
        <p14:creationId xmlns:p14="http://schemas.microsoft.com/office/powerpoint/2010/main" val="384207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14516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90600" y="301562"/>
            <a:ext cx="11096266" cy="2885405"/>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基于</a:t>
            </a:r>
            <a:r>
              <a:rPr lang="en-US" altLang="zh-CN" sz="6718" dirty="0">
                <a:solidFill>
                  <a:srgbClr val="FFFFFF"/>
                </a:solidFill>
                <a:ea typeface="庞门正道标题体"/>
              </a:rPr>
              <a:t>CNN-Kim</a:t>
            </a:r>
            <a:r>
              <a:rPr lang="zh-CN" altLang="en-US" sz="6718" dirty="0">
                <a:solidFill>
                  <a:srgbClr val="FFFFFF"/>
                </a:solidFill>
                <a:ea typeface="庞门正道标题体"/>
              </a:rPr>
              <a:t>的</a:t>
            </a:r>
            <a:r>
              <a:rPr lang="en-US" altLang="zh-CN" sz="6718" dirty="0">
                <a:solidFill>
                  <a:srgbClr val="FFFFFF"/>
                </a:solidFill>
                <a:ea typeface="庞门正道标题体"/>
              </a:rPr>
              <a:t>XML-CNN</a:t>
            </a:r>
            <a:r>
              <a:rPr lang="zh-CN" altLang="en-US" sz="6718" dirty="0">
                <a:solidFill>
                  <a:srgbClr val="FFFFFF"/>
                </a:solidFill>
                <a:ea typeface="庞门正道标题体"/>
              </a:rPr>
              <a:t>多类文本分类体系结构</a:t>
            </a:r>
          </a:p>
          <a:p>
            <a:pPr>
              <a:lnSpc>
                <a:spcPts val="7458"/>
              </a:lnSpc>
            </a:pP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839153" y="2388766"/>
            <a:ext cx="12227920" cy="3364334"/>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sp>
      <p:sp>
        <p:nvSpPr>
          <p:cNvPr id="7" name="Freeform 7"/>
          <p:cNvSpPr/>
          <p:nvPr/>
        </p:nvSpPr>
        <p:spPr>
          <a:xfrm>
            <a:off x="793834" y="2516010"/>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8" name="Group 8"/>
          <p:cNvGrpSpPr/>
          <p:nvPr/>
        </p:nvGrpSpPr>
        <p:grpSpPr>
          <a:xfrm>
            <a:off x="990600" y="2739309"/>
            <a:ext cx="2456820" cy="24568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13" name="TextBox 13"/>
          <p:cNvSpPr txBox="1"/>
          <p:nvPr/>
        </p:nvSpPr>
        <p:spPr>
          <a:xfrm>
            <a:off x="5121482" y="3167872"/>
            <a:ext cx="11413918" cy="2068259"/>
          </a:xfrm>
          <a:prstGeom prst="rect">
            <a:avLst/>
          </a:prstGeom>
        </p:spPr>
        <p:txBody>
          <a:bodyPr wrap="square" lIns="0" tIns="0" rIns="0" bIns="0" rtlCol="0" anchor="t">
            <a:spAutoFit/>
          </a:bodyPr>
          <a:lstStyle/>
          <a:p>
            <a:pPr>
              <a:lnSpc>
                <a:spcPct val="114000"/>
              </a:lnSpc>
            </a:pP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与其他</a:t>
            </a:r>
            <a:r>
              <a:rPr lang="en-US" altLang="zh-CN" sz="2400" b="1" kern="100" dirty="0">
                <a:solidFill>
                  <a:schemeClr val="bg1"/>
                </a:solidFill>
                <a:effectLst/>
                <a:latin typeface="Times New Roman" panose="02020603050405020304" pitchFamily="18" charset="0"/>
                <a:ea typeface="宋体" panose="02010600030101010101" pitchFamily="2" charset="-122"/>
              </a:rPr>
              <a:t>CNN</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类似</a:t>
            </a:r>
            <a:r>
              <a:rPr lang="en-US" altLang="zh-CN" sz="2400" b="1" kern="100" dirty="0">
                <a:solidFill>
                  <a:schemeClr val="bg1"/>
                </a:solidFill>
                <a:effectLst/>
                <a:latin typeface="Times New Roman" panose="02020603050405020304" pitchFamily="18" charset="0"/>
                <a:ea typeface="宋体" panose="02010600030101010101" pitchFamily="2" charset="-122"/>
              </a:rPr>
              <a:t>[21,25]</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我们的模型通过使文档通过各种卷积滤波器来学习丰富的特征表示。我们模型的关键要素在于以下连接层。具体来说，我们的模型采用了动态的最大池化方案，从文档的不同区域捕获了更细粒度的特征。此外，我们还利用了二元交叉熵损耗，而不是更适合</a:t>
            </a:r>
            <a:r>
              <a:rPr lang="en-US" altLang="zh-CN" sz="2400" b="1" kern="100" dirty="0">
                <a:solidFill>
                  <a:schemeClr val="bg1"/>
                </a:solidFill>
                <a:effectLst/>
                <a:latin typeface="Times New Roman" panose="02020603050405020304" pitchFamily="18" charset="0"/>
                <a:ea typeface="宋体" panose="02010600030101010101" pitchFamily="2" charset="-122"/>
              </a:rPr>
              <a:t>XMTC</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b="1" kern="100" dirty="0">
                <a:solidFill>
                  <a:schemeClr val="bg1"/>
                </a:solidFill>
                <a:effectLst/>
                <a:latin typeface="Times New Roman" panose="02020603050405020304" pitchFamily="18" charset="0"/>
                <a:ea typeface="宋体" panose="02010600030101010101" pitchFamily="2" charset="-122"/>
              </a:rPr>
              <a:t>S</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形输出。在池化层和输出层之间插入一个额外的隐藏</a:t>
            </a:r>
            <a:r>
              <a:rPr lang="en-US" altLang="zh-CN" sz="2400" b="1" kern="100" dirty="0">
                <a:solidFill>
                  <a:schemeClr val="bg1"/>
                </a:solidFill>
                <a:effectLst/>
                <a:latin typeface="Times New Roman" panose="02020603050405020304" pitchFamily="18" charset="0"/>
                <a:ea typeface="宋体" panose="02010600030101010101" pitchFamily="2" charset="-122"/>
              </a:rPr>
              <a:t> </a:t>
            </a:r>
            <a:r>
              <a:rPr lang="en-US" altLang="zh-CN" sz="2400" b="1" kern="100" dirty="0" err="1">
                <a:solidFill>
                  <a:schemeClr val="bg1"/>
                </a:solidFill>
                <a:effectLst/>
                <a:latin typeface="Times New Roman" panose="02020603050405020304" pitchFamily="18" charset="0"/>
                <a:ea typeface="宋体" panose="02010600030101010101" pitchFamily="2" charset="-122"/>
              </a:rPr>
              <a:t>boleneck</a:t>
            </a:r>
            <a:r>
              <a:rPr lang="en-US" altLang="zh-CN" sz="2400" b="1" kern="100" dirty="0">
                <a:solidFill>
                  <a:schemeClr val="bg1"/>
                </a:solidFill>
                <a:effectLst/>
                <a:latin typeface="Times New Roman" panose="02020603050405020304" pitchFamily="18" charset="0"/>
                <a:ea typeface="宋体" panose="02010600030101010101" pitchFamily="2" charset="-122"/>
              </a:rPr>
              <a:t> </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层，以学习紧凑的文档表示，从而减小模型大小并提高模型性能</a:t>
            </a:r>
            <a:r>
              <a:rPr lang="zh-CN" alt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4" b="1" dirty="0">
              <a:solidFill>
                <a:schemeClr val="bg1"/>
              </a:solidFill>
              <a:ea typeface="思源黑体 1"/>
            </a:endParaRPr>
          </a:p>
        </p:txBody>
      </p:sp>
      <p:sp>
        <p:nvSpPr>
          <p:cNvPr id="14" name="Freeform 14"/>
          <p:cNvSpPr/>
          <p:nvPr/>
        </p:nvSpPr>
        <p:spPr>
          <a:xfrm>
            <a:off x="4959750" y="6023758"/>
            <a:ext cx="11499450" cy="3158341"/>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sp>
      <p:sp>
        <p:nvSpPr>
          <p:cNvPr id="15" name="Freeform 15"/>
          <p:cNvSpPr/>
          <p:nvPr/>
        </p:nvSpPr>
        <p:spPr>
          <a:xfrm>
            <a:off x="897391" y="6039964"/>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16" name="Group 16"/>
          <p:cNvGrpSpPr/>
          <p:nvPr/>
        </p:nvGrpSpPr>
        <p:grpSpPr>
          <a:xfrm>
            <a:off x="1121535" y="6263263"/>
            <a:ext cx="2456820" cy="245682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21" name="TextBox 21"/>
          <p:cNvSpPr txBox="1"/>
          <p:nvPr/>
        </p:nvSpPr>
        <p:spPr>
          <a:xfrm>
            <a:off x="5121482" y="6972300"/>
            <a:ext cx="10089076" cy="1038746"/>
          </a:xfrm>
          <a:prstGeom prst="rect">
            <a:avLst/>
          </a:prstGeom>
        </p:spPr>
        <p:txBody>
          <a:bodyPr wrap="square" lIns="0" tIns="0" rIns="0" bIns="0" rtlCol="0" anchor="t">
            <a:spAutoFit/>
          </a:bodyPr>
          <a:lstStyle/>
          <a:p>
            <a:pPr>
              <a:lnSpc>
                <a:spcPts val="2707"/>
              </a:lnSpc>
            </a:pP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此外，我们还利用了二元交叉熵损耗，而不是更适合</a:t>
            </a:r>
            <a:r>
              <a:rPr lang="en-US" altLang="zh-CN" sz="2400" b="1" kern="100" dirty="0">
                <a:solidFill>
                  <a:schemeClr val="bg1"/>
                </a:solidFill>
                <a:effectLst/>
                <a:latin typeface="Times New Roman" panose="02020603050405020304" pitchFamily="18" charset="0"/>
                <a:ea typeface="宋体" panose="02010600030101010101" pitchFamily="2" charset="-122"/>
              </a:rPr>
              <a:t>XMTC</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b="1" kern="100" dirty="0">
                <a:solidFill>
                  <a:schemeClr val="bg1"/>
                </a:solidFill>
                <a:effectLst/>
                <a:latin typeface="Times New Roman" panose="02020603050405020304" pitchFamily="18" charset="0"/>
                <a:ea typeface="宋体" panose="02010600030101010101" pitchFamily="2" charset="-122"/>
              </a:rPr>
              <a:t>S</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形输出。在池化层和输出层之间插入一个额外的隐藏</a:t>
            </a:r>
            <a:r>
              <a:rPr lang="en-US" altLang="zh-CN" sz="2400" b="1" kern="100" dirty="0">
                <a:solidFill>
                  <a:schemeClr val="bg1"/>
                </a:solidFill>
                <a:effectLst/>
                <a:latin typeface="Times New Roman" panose="02020603050405020304" pitchFamily="18" charset="0"/>
                <a:ea typeface="宋体" panose="02010600030101010101" pitchFamily="2" charset="-122"/>
              </a:rPr>
              <a:t> </a:t>
            </a:r>
            <a:r>
              <a:rPr lang="en-US" altLang="zh-CN" sz="2400" b="1" kern="100" dirty="0" err="1">
                <a:solidFill>
                  <a:schemeClr val="bg1"/>
                </a:solidFill>
                <a:effectLst/>
                <a:latin typeface="Times New Roman" panose="02020603050405020304" pitchFamily="18" charset="0"/>
                <a:ea typeface="宋体" panose="02010600030101010101" pitchFamily="2" charset="-122"/>
              </a:rPr>
              <a:t>boleneck</a:t>
            </a:r>
            <a:r>
              <a:rPr lang="en-US" altLang="zh-CN" sz="2400" b="1" kern="100" dirty="0">
                <a:solidFill>
                  <a:schemeClr val="bg1"/>
                </a:solidFill>
                <a:effectLst/>
                <a:latin typeface="Times New Roman" panose="02020603050405020304" pitchFamily="18" charset="0"/>
                <a:ea typeface="宋体" panose="02010600030101010101" pitchFamily="2" charset="-122"/>
              </a:rPr>
              <a:t> </a:t>
            </a:r>
            <a:r>
              <a:rPr lang="zh-CN" altLang="zh-CN" sz="2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层，以学习紧凑的文档表示，从而减小模型大小并提高模型性能。</a:t>
            </a:r>
            <a:endParaRPr lang="en-US" sz="2400" dirty="0">
              <a:solidFill>
                <a:srgbClr val="FFFFFF"/>
              </a:solidFill>
              <a:ea typeface="思源黑体 1"/>
            </a:endParaRPr>
          </a:p>
        </p:txBody>
      </p:sp>
    </p:spTree>
    <p:extLst>
      <p:ext uri="{BB962C8B-B14F-4D97-AF65-F5344CB8AC3E}">
        <p14:creationId xmlns:p14="http://schemas.microsoft.com/office/powerpoint/2010/main" val="960645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zh-CN" altLang="en-US" dirty="0"/>
          </a:p>
        </p:txBody>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26004" y="624983"/>
            <a:ext cx="53812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动态最大池化</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92768" y="4953000"/>
            <a:ext cx="7245180" cy="4615174"/>
          </a:xfrm>
          <a:custGeom>
            <a:avLst/>
            <a:gdLst/>
            <a:ahLst/>
            <a:cxnLst/>
            <a:rect l="l" t="t" r="r" b="b"/>
            <a:pathLst>
              <a:path w="5683897" h="3041773">
                <a:moveTo>
                  <a:pt x="0" y="0"/>
                </a:moveTo>
                <a:lnTo>
                  <a:pt x="5683897" y="0"/>
                </a:lnTo>
                <a:lnTo>
                  <a:pt x="5683897" y="3041773"/>
                </a:lnTo>
                <a:lnTo>
                  <a:pt x="0" y="3041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dirty="0"/>
          </a:p>
        </p:txBody>
      </p:sp>
      <p:sp>
        <p:nvSpPr>
          <p:cNvPr id="10" name="Freeform 10"/>
          <p:cNvSpPr/>
          <p:nvPr/>
        </p:nvSpPr>
        <p:spPr>
          <a:xfrm>
            <a:off x="533400" y="2095449"/>
            <a:ext cx="7315200" cy="2673947"/>
          </a:xfrm>
          <a:custGeom>
            <a:avLst/>
            <a:gdLst/>
            <a:ahLst/>
            <a:cxnLst/>
            <a:rect l="l" t="t" r="r" b="b"/>
            <a:pathLst>
              <a:path w="4695550" h="993851">
                <a:moveTo>
                  <a:pt x="0" y="0"/>
                </a:moveTo>
                <a:lnTo>
                  <a:pt x="4695550" y="0"/>
                </a:lnTo>
                <a:lnTo>
                  <a:pt x="4695550" y="993851"/>
                </a:lnTo>
                <a:lnTo>
                  <a:pt x="0" y="993851"/>
                </a:lnTo>
                <a:lnTo>
                  <a:pt x="0" y="0"/>
                </a:lnTo>
                <a:close/>
              </a:path>
            </a:pathLst>
          </a:custGeom>
          <a:blipFill>
            <a:blip r:embed="rId9"/>
            <a:stretch>
              <a:fillRect t="-3885" b="-449"/>
            </a:stretch>
          </a:blipFill>
          <a:ln cap="sq">
            <a:noFill/>
            <a:prstDash val="solid"/>
            <a:miter/>
          </a:ln>
        </p:spPr>
      </p:sp>
      <p:sp>
        <p:nvSpPr>
          <p:cNvPr id="14" name="TextBox 14"/>
          <p:cNvSpPr txBox="1"/>
          <p:nvPr/>
        </p:nvSpPr>
        <p:spPr>
          <a:xfrm>
            <a:off x="1447800" y="5600700"/>
            <a:ext cx="5867400" cy="3342453"/>
          </a:xfrm>
          <a:prstGeom prst="rect">
            <a:avLst/>
          </a:prstGeom>
        </p:spPr>
        <p:txBody>
          <a:bodyPr wrap="square" lIns="0" tIns="0" rIns="0" bIns="0" rtlCol="0" anchor="t">
            <a:spAutoFit/>
          </a:bodyPr>
          <a:lstStyle/>
          <a:p>
            <a:pPr>
              <a:lnSpc>
                <a:spcPct val="114000"/>
              </a:lnSpc>
            </a:pPr>
            <a:r>
              <a:rPr lang="zh-CN" altLang="en-US" sz="2400" dirty="0">
                <a:solidFill>
                  <a:srgbClr val="FFFFFF"/>
                </a:solidFill>
                <a:ea typeface="思源黑体 1"/>
              </a:rPr>
              <a:t>但是本论文提出的思想是： 当一个文本太大，原始的</a:t>
            </a:r>
            <a:r>
              <a:rPr lang="en-US" altLang="zh-CN" sz="2400" dirty="0" err="1">
                <a:solidFill>
                  <a:srgbClr val="FFFFFF"/>
                </a:solidFill>
                <a:ea typeface="思源黑体 1"/>
              </a:rPr>
              <a:t>TextCNN</a:t>
            </a:r>
            <a:r>
              <a:rPr lang="zh-CN" altLang="en-US" sz="2400" dirty="0">
                <a:solidFill>
                  <a:srgbClr val="FFFFFF"/>
                </a:solidFill>
                <a:ea typeface="思源黑体 1"/>
              </a:rPr>
              <a:t>算法的每个</a:t>
            </a:r>
            <a:r>
              <a:rPr lang="en-US" altLang="zh-CN" sz="2400" dirty="0">
                <a:solidFill>
                  <a:srgbClr val="FFFFFF"/>
                </a:solidFill>
                <a:ea typeface="思源黑体 1"/>
              </a:rPr>
              <a:t>filter</a:t>
            </a:r>
            <a:r>
              <a:rPr lang="zh-CN" altLang="en-US" sz="2400" dirty="0">
                <a:solidFill>
                  <a:srgbClr val="FFFFFF"/>
                </a:solidFill>
                <a:ea typeface="思源黑体 1"/>
              </a:rPr>
              <a:t>经过卷积池化后，把文本变成一个特征（数字），这样会丢失太多信息。所以应该把</a:t>
            </a:r>
            <a:r>
              <a:rPr lang="en-US" altLang="zh-CN" sz="2400" dirty="0">
                <a:solidFill>
                  <a:srgbClr val="FFFFFF"/>
                </a:solidFill>
                <a:ea typeface="思源黑体 1"/>
              </a:rPr>
              <a:t>filter</a:t>
            </a:r>
            <a:r>
              <a:rPr lang="zh-CN" altLang="en-US" sz="2400" dirty="0">
                <a:solidFill>
                  <a:srgbClr val="FFFFFF"/>
                </a:solidFill>
                <a:ea typeface="思源黑体 1"/>
              </a:rPr>
              <a:t>卷积的数据（图中卷积层的一个竖条）分成</a:t>
            </a:r>
            <a:r>
              <a:rPr lang="en-US" altLang="zh-CN" sz="2400" dirty="0">
                <a:solidFill>
                  <a:srgbClr val="FFFFFF"/>
                </a:solidFill>
                <a:ea typeface="思源黑体 1"/>
              </a:rPr>
              <a:t>p</a:t>
            </a:r>
            <a:r>
              <a:rPr lang="zh-CN" altLang="en-US" sz="2400" dirty="0">
                <a:solidFill>
                  <a:srgbClr val="FFFFFF"/>
                </a:solidFill>
                <a:ea typeface="思源黑体 1"/>
              </a:rPr>
              <a:t>个块，按照每个块进行最大池化，池化后会剩下</a:t>
            </a:r>
            <a:r>
              <a:rPr lang="en-US" altLang="zh-CN" sz="2400" dirty="0">
                <a:solidFill>
                  <a:srgbClr val="FFFFFF"/>
                </a:solidFill>
                <a:ea typeface="思源黑体 1"/>
              </a:rPr>
              <a:t>p</a:t>
            </a:r>
            <a:r>
              <a:rPr lang="zh-CN" altLang="en-US" sz="2400" dirty="0">
                <a:solidFill>
                  <a:srgbClr val="FFFFFF"/>
                </a:solidFill>
                <a:ea typeface="思源黑体 1"/>
              </a:rPr>
              <a:t>个特征，这样既保留了重要特征，也保留了位置信息，叫做动态最大池化。</a:t>
            </a:r>
            <a:endParaRPr lang="en-US" sz="2400" dirty="0">
              <a:solidFill>
                <a:srgbClr val="FFFFFF"/>
              </a:solidFill>
              <a:ea typeface="思源黑体 1"/>
            </a:endParaRPr>
          </a:p>
        </p:txBody>
      </p:sp>
      <p:sp>
        <p:nvSpPr>
          <p:cNvPr id="15" name="TextBox 15"/>
          <p:cNvSpPr txBox="1"/>
          <p:nvPr/>
        </p:nvSpPr>
        <p:spPr>
          <a:xfrm>
            <a:off x="779145" y="2394317"/>
            <a:ext cx="6917055" cy="2158805"/>
          </a:xfrm>
          <a:prstGeom prst="rect">
            <a:avLst/>
          </a:prstGeom>
        </p:spPr>
        <p:txBody>
          <a:bodyPr wrap="square" lIns="0" tIns="0" rIns="0" bIns="0" rtlCol="0" anchor="t">
            <a:spAutoFit/>
          </a:bodyPr>
          <a:lstStyle/>
          <a:p>
            <a:pPr>
              <a:lnSpc>
                <a:spcPct val="125000"/>
              </a:lnSpc>
            </a:pPr>
            <a:r>
              <a:rPr lang="zh-CN" altLang="zh-CN"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对比最原始的</a:t>
            </a:r>
            <a:r>
              <a:rPr lang="en-US" altLang="zh-CN" sz="2800" b="1" kern="100" dirty="0" err="1">
                <a:solidFill>
                  <a:schemeClr val="bg1"/>
                </a:solidFill>
                <a:effectLst/>
                <a:latin typeface="Times New Roman" panose="02020603050405020304" pitchFamily="18" charset="0"/>
                <a:ea typeface="宋体" panose="02010600030101010101" pitchFamily="2" charset="-122"/>
              </a:rPr>
              <a:t>TextCNN</a:t>
            </a:r>
            <a:r>
              <a:rPr lang="zh-CN" altLang="zh-CN"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模型，如</a:t>
            </a:r>
            <a:r>
              <a:rPr lang="zh-CN" altLang="en-US"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左</a:t>
            </a:r>
            <a:r>
              <a:rPr lang="zh-CN" altLang="zh-CN"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传统做池化的方法是，一个</a:t>
            </a:r>
            <a:r>
              <a:rPr lang="en-US" altLang="zh-CN"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filter</a:t>
            </a:r>
            <a:r>
              <a:rPr lang="zh-CN" altLang="en-US"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卷积的数据（图中卷积层的一个竖条）池化为一个特征（即一个数字）。</a:t>
            </a:r>
            <a:endParaRPr lang="en-US" sz="2800" b="1" dirty="0">
              <a:solidFill>
                <a:schemeClr val="bg1"/>
              </a:solidFill>
              <a:ea typeface="庞门正道标题体"/>
            </a:endParaRPr>
          </a:p>
        </p:txBody>
      </p:sp>
      <p:pic>
        <p:nvPicPr>
          <p:cNvPr id="18" name="图片 17">
            <a:extLst>
              <a:ext uri="{FF2B5EF4-FFF2-40B4-BE49-F238E27FC236}">
                <a16:creationId xmlns:a16="http://schemas.microsoft.com/office/drawing/2014/main" id="{D26BB327-CE84-D790-29A0-8D76825FCE93}"/>
              </a:ext>
            </a:extLst>
          </p:cNvPr>
          <p:cNvPicPr>
            <a:picLocks noChangeAspect="1"/>
          </p:cNvPicPr>
          <p:nvPr/>
        </p:nvPicPr>
        <p:blipFill>
          <a:blip r:embed="rId10"/>
          <a:stretch>
            <a:fillRect/>
          </a:stretch>
        </p:blipFill>
        <p:spPr>
          <a:xfrm>
            <a:off x="8172338" y="2190973"/>
            <a:ext cx="10064302" cy="4387609"/>
          </a:xfrm>
          <a:prstGeom prst="rect">
            <a:avLst/>
          </a:prstGeom>
        </p:spPr>
      </p:pic>
    </p:spTree>
    <p:extLst>
      <p:ext uri="{BB962C8B-B14F-4D97-AF65-F5344CB8AC3E}">
        <p14:creationId xmlns:p14="http://schemas.microsoft.com/office/powerpoint/2010/main" val="4001510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504483"/>
            <a:ext cx="9419866" cy="1923604"/>
          </a:xfrm>
          <a:prstGeom prst="rect">
            <a:avLst/>
          </a:prstGeom>
        </p:spPr>
        <p:txBody>
          <a:bodyPr wrap="square" lIns="0" tIns="0" rIns="0" bIns="0" rtlCol="0" anchor="t">
            <a:spAutoFit/>
          </a:bodyPr>
          <a:lstStyle/>
          <a:p>
            <a:pPr>
              <a:lnSpc>
                <a:spcPts val="7458"/>
              </a:lnSpc>
            </a:pPr>
            <a:r>
              <a:rPr lang="zh-CN" altLang="en-US" sz="7200" dirty="0">
                <a:solidFill>
                  <a:srgbClr val="FFFFFF"/>
                </a:solidFill>
                <a:ea typeface="思源黑体 1"/>
              </a:rPr>
              <a:t>二进制交叉熵损失函数</a:t>
            </a:r>
          </a:p>
          <a:p>
            <a:pPr>
              <a:lnSpc>
                <a:spcPts val="7458"/>
              </a:lnSpc>
            </a:pP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214950" y="2854818"/>
            <a:ext cx="11858101" cy="2301752"/>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4" name="TextBox 14"/>
          <p:cNvSpPr txBox="1"/>
          <p:nvPr/>
        </p:nvSpPr>
        <p:spPr>
          <a:xfrm>
            <a:off x="3388037" y="6125067"/>
            <a:ext cx="10950995" cy="2144370"/>
          </a:xfrm>
          <a:prstGeom prst="rect">
            <a:avLst/>
          </a:prstGeom>
        </p:spPr>
        <p:txBody>
          <a:bodyPr lIns="0" tIns="0" rIns="0" bIns="0" rtlCol="0" anchor="t">
            <a:spAutoFit/>
          </a:bodyPr>
          <a:lstStyle/>
          <a:p>
            <a:pPr>
              <a:lnSpc>
                <a:spcPts val="2707"/>
              </a:lnSpc>
            </a:pPr>
            <a:endParaRPr lang="zh-CN" altLang="en-US" sz="1804" dirty="0">
              <a:solidFill>
                <a:srgbClr val="FFFFFF"/>
              </a:solidFill>
              <a:ea typeface="思源黑体 1"/>
            </a:endParaRPr>
          </a:p>
          <a:p>
            <a:pPr>
              <a:lnSpc>
                <a:spcPct val="150000"/>
              </a:lnSpc>
            </a:pPr>
            <a:r>
              <a:rPr lang="zh-CN" altLang="en-US" sz="3200" dirty="0">
                <a:solidFill>
                  <a:srgbClr val="FFFFFF"/>
                </a:solidFill>
                <a:ea typeface="思源黑体 1"/>
              </a:rPr>
              <a:t>多标签分类最常用的损失函数。使用</a:t>
            </a:r>
            <a:r>
              <a:rPr lang="en-US" sz="3200" dirty="0">
                <a:solidFill>
                  <a:srgbClr val="FFFFFF"/>
                </a:solidFill>
                <a:ea typeface="思源黑体 1"/>
              </a:rPr>
              <a:t>binary cross-entropy, </a:t>
            </a:r>
            <a:r>
              <a:rPr lang="zh-CN" altLang="en-US" sz="3200" dirty="0">
                <a:solidFill>
                  <a:srgbClr val="FFFFFF"/>
                </a:solidFill>
                <a:ea typeface="思源黑体 1"/>
              </a:rPr>
              <a:t>而不是 </a:t>
            </a:r>
            <a:r>
              <a:rPr lang="en-US" sz="3200" dirty="0" err="1">
                <a:solidFill>
                  <a:srgbClr val="FFFFFF"/>
                </a:solidFill>
                <a:ea typeface="思源黑体 1"/>
              </a:rPr>
              <a:t>softmax</a:t>
            </a:r>
            <a:r>
              <a:rPr lang="en-US" sz="3200" dirty="0">
                <a:solidFill>
                  <a:srgbClr val="FFFFFF"/>
                </a:solidFill>
                <a:ea typeface="思源黑体 1"/>
              </a:rPr>
              <a:t> cross-entropy</a:t>
            </a:r>
          </a:p>
          <a:p>
            <a:pPr>
              <a:lnSpc>
                <a:spcPts val="2707"/>
              </a:lnSpc>
            </a:pPr>
            <a:endParaRPr lang="en-US" sz="1804"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pic>
        <p:nvPicPr>
          <p:cNvPr id="22" name="图片 21">
            <a:extLst>
              <a:ext uri="{FF2B5EF4-FFF2-40B4-BE49-F238E27FC236}">
                <a16:creationId xmlns:a16="http://schemas.microsoft.com/office/drawing/2014/main" id="{ED78D5A3-EA3E-4B15-A195-A91A7942BBCE}"/>
              </a:ext>
            </a:extLst>
          </p:cNvPr>
          <p:cNvPicPr>
            <a:picLocks noChangeAspect="1"/>
          </p:cNvPicPr>
          <p:nvPr/>
        </p:nvPicPr>
        <p:blipFill>
          <a:blip r:embed="rId9"/>
          <a:stretch>
            <a:fillRect/>
          </a:stretch>
        </p:blipFill>
        <p:spPr>
          <a:xfrm>
            <a:off x="3984445" y="3158374"/>
            <a:ext cx="9895097" cy="1497980"/>
          </a:xfrm>
          <a:prstGeom prst="rect">
            <a:avLst/>
          </a:prstGeom>
        </p:spPr>
      </p:pic>
    </p:spTree>
    <p:extLst>
      <p:ext uri="{BB962C8B-B14F-4D97-AF65-F5344CB8AC3E}">
        <p14:creationId xmlns:p14="http://schemas.microsoft.com/office/powerpoint/2010/main" val="3241552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2925" y="7813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54574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隐藏的瓶颈层</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637211" y="2210246"/>
            <a:ext cx="8609693" cy="3157906"/>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sp>
      <p:sp>
        <p:nvSpPr>
          <p:cNvPr id="7" name="Freeform 7"/>
          <p:cNvSpPr/>
          <p:nvPr/>
        </p:nvSpPr>
        <p:spPr>
          <a:xfrm>
            <a:off x="1391050" y="2318217"/>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8" name="Group 8"/>
          <p:cNvGrpSpPr/>
          <p:nvPr/>
        </p:nvGrpSpPr>
        <p:grpSpPr>
          <a:xfrm>
            <a:off x="1626743" y="2515882"/>
            <a:ext cx="2456820" cy="24568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13" name="TextBox 13"/>
          <p:cNvSpPr txBox="1"/>
          <p:nvPr/>
        </p:nvSpPr>
        <p:spPr>
          <a:xfrm>
            <a:off x="6083360" y="3216214"/>
            <a:ext cx="7971558" cy="1349152"/>
          </a:xfrm>
          <a:prstGeom prst="rect">
            <a:avLst/>
          </a:prstGeom>
        </p:spPr>
        <p:txBody>
          <a:bodyPr wrap="square" lIns="0" tIns="0" rIns="0" bIns="0" rtlCol="0" anchor="t">
            <a:spAutoFit/>
          </a:bodyPr>
          <a:lstStyle/>
          <a:p>
            <a:pPr>
              <a:lnSpc>
                <a:spcPct val="125000"/>
              </a:lnSpc>
            </a:pPr>
            <a:r>
              <a:rPr lang="zh-CN" altLang="en-US" sz="2400" dirty="0">
                <a:solidFill>
                  <a:srgbClr val="FFFFFF"/>
                </a:solidFill>
                <a:ea typeface="思源黑体 1"/>
              </a:rPr>
              <a:t>在池化层与输出层之间增加一个全连接的隐含层，该隐含层有</a:t>
            </a:r>
            <a:r>
              <a:rPr lang="en-US" altLang="zh-CN" sz="2400" dirty="0">
                <a:solidFill>
                  <a:srgbClr val="FFFFFF"/>
                </a:solidFill>
                <a:ea typeface="思源黑体 1"/>
              </a:rPr>
              <a:t>h</a:t>
            </a:r>
            <a:r>
              <a:rPr lang="zh-CN" altLang="en-US" sz="2400" dirty="0">
                <a:solidFill>
                  <a:srgbClr val="FFFFFF"/>
                </a:solidFill>
                <a:ea typeface="思源黑体 1"/>
              </a:rPr>
              <a:t>个单元，称为隐藏的瓶颈层，其隐藏单元的数量</a:t>
            </a:r>
            <a:r>
              <a:rPr lang="en-US" altLang="zh-CN" sz="2400" dirty="0">
                <a:solidFill>
                  <a:srgbClr val="FFFFFF"/>
                </a:solidFill>
                <a:ea typeface="思源黑体 1"/>
              </a:rPr>
              <a:t>h</a:t>
            </a:r>
            <a:r>
              <a:rPr lang="zh-CN" altLang="en-US" sz="2400" dirty="0">
                <a:solidFill>
                  <a:srgbClr val="FFFFFF"/>
                </a:solidFill>
                <a:ea typeface="思源黑体 1"/>
              </a:rPr>
              <a:t>远小于</a:t>
            </a:r>
            <a:r>
              <a:rPr lang="en-US" altLang="zh-CN" sz="2400" dirty="0">
                <a:solidFill>
                  <a:srgbClr val="FFFFFF"/>
                </a:solidFill>
                <a:ea typeface="思源黑体 1"/>
              </a:rPr>
              <a:t>pooling</a:t>
            </a:r>
            <a:r>
              <a:rPr lang="zh-CN" altLang="en-US" sz="2400" dirty="0">
                <a:solidFill>
                  <a:srgbClr val="FFFFFF"/>
                </a:solidFill>
                <a:ea typeface="思源黑体 1"/>
              </a:rPr>
              <a:t>层和</a:t>
            </a:r>
            <a:r>
              <a:rPr lang="en-US" altLang="zh-CN" sz="2400" dirty="0">
                <a:solidFill>
                  <a:srgbClr val="FFFFFF"/>
                </a:solidFill>
                <a:ea typeface="思源黑体 1"/>
              </a:rPr>
              <a:t>output</a:t>
            </a:r>
            <a:r>
              <a:rPr lang="zh-CN" altLang="en-US" sz="2400" dirty="0">
                <a:solidFill>
                  <a:srgbClr val="FFFFFF"/>
                </a:solidFill>
                <a:ea typeface="思源黑体 1"/>
              </a:rPr>
              <a:t>层。</a:t>
            </a:r>
            <a:endParaRPr lang="en-US" sz="2400" dirty="0">
              <a:solidFill>
                <a:srgbClr val="FFFFFF"/>
              </a:solidFill>
              <a:ea typeface="思源黑体 1"/>
            </a:endParaRPr>
          </a:p>
        </p:txBody>
      </p:sp>
      <p:sp>
        <p:nvSpPr>
          <p:cNvPr id="14" name="Freeform 14"/>
          <p:cNvSpPr/>
          <p:nvPr/>
        </p:nvSpPr>
        <p:spPr>
          <a:xfrm>
            <a:off x="5634986" y="5676448"/>
            <a:ext cx="11357613" cy="3658052"/>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txBody>
          <a:bodyPr/>
          <a:lstStyle/>
          <a:p>
            <a:endParaRPr lang="zh-CN" altLang="en-US" dirty="0"/>
          </a:p>
        </p:txBody>
      </p:sp>
      <p:sp>
        <p:nvSpPr>
          <p:cNvPr id="15" name="Freeform 15"/>
          <p:cNvSpPr/>
          <p:nvPr/>
        </p:nvSpPr>
        <p:spPr>
          <a:xfrm>
            <a:off x="1402599" y="5954863"/>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16" name="Group 16"/>
          <p:cNvGrpSpPr/>
          <p:nvPr/>
        </p:nvGrpSpPr>
        <p:grpSpPr>
          <a:xfrm>
            <a:off x="1602443" y="6178162"/>
            <a:ext cx="2456820" cy="245682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21" name="TextBox 21"/>
          <p:cNvSpPr txBox="1"/>
          <p:nvPr/>
        </p:nvSpPr>
        <p:spPr>
          <a:xfrm>
            <a:off x="5918033" y="6588400"/>
            <a:ext cx="10484322" cy="1810817"/>
          </a:xfrm>
          <a:prstGeom prst="rect">
            <a:avLst/>
          </a:prstGeom>
        </p:spPr>
        <p:txBody>
          <a:bodyPr wrap="square" lIns="0" tIns="0" rIns="0" bIns="0" rtlCol="0" anchor="t">
            <a:spAutoFit/>
          </a:bodyPr>
          <a:lstStyle/>
          <a:p>
            <a:pPr>
              <a:lnSpc>
                <a:spcPct val="125000"/>
              </a:lnSpc>
            </a:pPr>
            <a:r>
              <a:rPr lang="zh-CN" altLang="en-US" sz="2400" dirty="0">
                <a:solidFill>
                  <a:srgbClr val="FFFFFF"/>
                </a:solidFill>
                <a:ea typeface="思源黑体 1"/>
              </a:rPr>
              <a:t>这样做可以：</a:t>
            </a:r>
            <a:r>
              <a:rPr lang="en-US" altLang="zh-CN" sz="2400" dirty="0">
                <a:solidFill>
                  <a:srgbClr val="FFFFFF"/>
                </a:solidFill>
                <a:ea typeface="思源黑体 1"/>
              </a:rPr>
              <a:t>1</a:t>
            </a:r>
            <a:r>
              <a:rPr lang="zh-CN" altLang="en-US" sz="2400" dirty="0">
                <a:solidFill>
                  <a:srgbClr val="FFFFFF"/>
                </a:solidFill>
                <a:ea typeface="思源黑体 1"/>
              </a:rPr>
              <a:t>）降低计算量。假设</a:t>
            </a:r>
            <a:r>
              <a:rPr lang="en-US" altLang="zh-CN" sz="2400" dirty="0">
                <a:solidFill>
                  <a:srgbClr val="FFFFFF"/>
                </a:solidFill>
                <a:ea typeface="思源黑体 1"/>
              </a:rPr>
              <a:t>pooling</a:t>
            </a:r>
            <a:r>
              <a:rPr lang="zh-CN" altLang="en-US" sz="2400" dirty="0">
                <a:solidFill>
                  <a:srgbClr val="FFFFFF"/>
                </a:solidFill>
                <a:ea typeface="思源黑体 1"/>
              </a:rPr>
              <a:t>层有</a:t>
            </a:r>
            <a:r>
              <a:rPr lang="en-US" altLang="zh-CN" sz="2400" dirty="0">
                <a:solidFill>
                  <a:srgbClr val="FFFFFF"/>
                </a:solidFill>
                <a:ea typeface="思源黑体 1"/>
              </a:rPr>
              <a:t>100</a:t>
            </a:r>
            <a:r>
              <a:rPr lang="zh-CN" altLang="en-US" sz="2400" dirty="0">
                <a:solidFill>
                  <a:srgbClr val="FFFFFF"/>
                </a:solidFill>
                <a:ea typeface="思源黑体 1"/>
              </a:rPr>
              <a:t>个参数，</a:t>
            </a:r>
            <a:r>
              <a:rPr lang="en-US" altLang="zh-CN" sz="2400" dirty="0">
                <a:solidFill>
                  <a:srgbClr val="FFFFFF"/>
                </a:solidFill>
                <a:ea typeface="思源黑体 1"/>
              </a:rPr>
              <a:t>output</a:t>
            </a:r>
            <a:r>
              <a:rPr lang="zh-CN" altLang="en-US" sz="2400" dirty="0">
                <a:solidFill>
                  <a:srgbClr val="FFFFFF"/>
                </a:solidFill>
                <a:ea typeface="思源黑体 1"/>
              </a:rPr>
              <a:t>有</a:t>
            </a:r>
            <a:r>
              <a:rPr lang="en-US" altLang="zh-CN" sz="2400" dirty="0">
                <a:solidFill>
                  <a:srgbClr val="FFFFFF"/>
                </a:solidFill>
                <a:ea typeface="思源黑体 1"/>
              </a:rPr>
              <a:t>100</a:t>
            </a:r>
            <a:r>
              <a:rPr lang="zh-CN" altLang="en-US" sz="2400" dirty="0">
                <a:solidFill>
                  <a:srgbClr val="FFFFFF"/>
                </a:solidFill>
                <a:ea typeface="思源黑体 1"/>
              </a:rPr>
              <a:t>个参数，不加隐藏层会有</a:t>
            </a:r>
            <a:r>
              <a:rPr lang="en-US" altLang="zh-CN" sz="2400" dirty="0">
                <a:solidFill>
                  <a:srgbClr val="FFFFFF"/>
                </a:solidFill>
                <a:ea typeface="思源黑体 1"/>
              </a:rPr>
              <a:t>10000</a:t>
            </a:r>
            <a:r>
              <a:rPr lang="zh-CN" altLang="en-US" sz="2400" dirty="0">
                <a:solidFill>
                  <a:srgbClr val="FFFFFF"/>
                </a:solidFill>
                <a:ea typeface="思源黑体 1"/>
              </a:rPr>
              <a:t>个参数参与计算。如果加一个有</a:t>
            </a:r>
            <a:r>
              <a:rPr lang="en-US" altLang="zh-CN" sz="2400" dirty="0">
                <a:solidFill>
                  <a:srgbClr val="FFFFFF"/>
                </a:solidFill>
                <a:ea typeface="思源黑体 1"/>
              </a:rPr>
              <a:t>h</a:t>
            </a:r>
            <a:r>
              <a:rPr lang="zh-CN" altLang="en-US" sz="2400" dirty="0">
                <a:solidFill>
                  <a:srgbClr val="FFFFFF"/>
                </a:solidFill>
                <a:ea typeface="思源黑体 1"/>
              </a:rPr>
              <a:t>个神经元的隐藏层，参与计算的参数是</a:t>
            </a:r>
            <a:r>
              <a:rPr lang="en-US" altLang="zh-CN" sz="2400" dirty="0">
                <a:solidFill>
                  <a:srgbClr val="FFFFFF"/>
                </a:solidFill>
                <a:ea typeface="思源黑体 1"/>
              </a:rPr>
              <a:t>200*h</a:t>
            </a:r>
            <a:r>
              <a:rPr lang="zh-CN" altLang="en-US" sz="2400" dirty="0">
                <a:solidFill>
                  <a:srgbClr val="FFFFFF"/>
                </a:solidFill>
                <a:ea typeface="思源黑体 1"/>
              </a:rPr>
              <a:t>个，</a:t>
            </a:r>
            <a:r>
              <a:rPr lang="en-US" altLang="zh-CN" sz="2400" dirty="0">
                <a:solidFill>
                  <a:srgbClr val="FFFFFF"/>
                </a:solidFill>
                <a:ea typeface="思源黑体 1"/>
              </a:rPr>
              <a:t>h</a:t>
            </a:r>
            <a:r>
              <a:rPr lang="zh-CN" altLang="en-US" sz="2400" dirty="0">
                <a:solidFill>
                  <a:srgbClr val="FFFFFF"/>
                </a:solidFill>
                <a:ea typeface="思源黑体 1"/>
              </a:rPr>
              <a:t>稍小一点就可以降低很多计算量。</a:t>
            </a:r>
            <a:r>
              <a:rPr lang="en-US" altLang="zh-CN" sz="2400" dirty="0">
                <a:solidFill>
                  <a:srgbClr val="FFFFFF"/>
                </a:solidFill>
                <a:ea typeface="思源黑体 1"/>
              </a:rPr>
              <a:t>2</a:t>
            </a:r>
            <a:r>
              <a:rPr lang="zh-CN" altLang="en-US" sz="2400" dirty="0">
                <a:solidFill>
                  <a:srgbClr val="FFFFFF"/>
                </a:solidFill>
                <a:ea typeface="思源黑体 1"/>
              </a:rPr>
              <a:t>）没有这个隐藏层，模型只有一个非线性的隐藏层，这不够学习良好的文档表示和分类器。</a:t>
            </a:r>
            <a:endParaRPr lang="en-US" sz="2400" dirty="0">
              <a:solidFill>
                <a:srgbClr val="FFFFFF"/>
              </a:solidFill>
              <a:ea typeface="思源黑体 1"/>
            </a:endParaRPr>
          </a:p>
        </p:txBody>
      </p:sp>
    </p:spTree>
    <p:extLst>
      <p:ext uri="{BB962C8B-B14F-4D97-AF65-F5344CB8AC3E}">
        <p14:creationId xmlns:p14="http://schemas.microsoft.com/office/powerpoint/2010/main" val="241827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1"/>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80533" r="-86299"/>
            </a:stretch>
          </a:blipFill>
        </p:spPr>
      </p:sp>
      <p:sp>
        <p:nvSpPr>
          <p:cNvPr id="3" name="Freeform 3"/>
          <p:cNvSpPr/>
          <p:nvPr/>
        </p:nvSpPr>
        <p:spPr>
          <a:xfrm flipH="1" flipV="1">
            <a:off x="-61420" y="0"/>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0"/>
            <a:ext cx="9144000" cy="10287000"/>
            <a:chOff x="0" y="0"/>
            <a:chExt cx="2408296" cy="2709333"/>
          </a:xfrm>
        </p:grpSpPr>
        <p:sp>
          <p:nvSpPr>
            <p:cNvPr id="5" name="Freeform 5"/>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adFill rotWithShape="1">
              <a:gsLst>
                <a:gs pos="0">
                  <a:srgbClr val="010913">
                    <a:alpha val="100000"/>
                  </a:srgbClr>
                </a:gs>
                <a:gs pos="100000">
                  <a:srgbClr val="000000">
                    <a:alpha val="0"/>
                  </a:srgbClr>
                </a:gs>
              </a:gsLst>
              <a:lin ang="0"/>
            </a:gradFill>
          </p:spPr>
        </p:sp>
        <p:sp>
          <p:nvSpPr>
            <p:cNvPr id="6" name="TextBox 6"/>
            <p:cNvSpPr txBox="1"/>
            <p:nvPr/>
          </p:nvSpPr>
          <p:spPr>
            <a:xfrm>
              <a:off x="0" y="-28575"/>
              <a:ext cx="2408296" cy="2737908"/>
            </a:xfrm>
            <a:prstGeom prst="rect">
              <a:avLst/>
            </a:prstGeom>
          </p:spPr>
          <p:txBody>
            <a:bodyPr lIns="50800" tIns="50800" rIns="50800" bIns="50800" rtlCol="0" anchor="ctr"/>
            <a:lstStyle/>
            <a:p>
              <a:pPr algn="ctr">
                <a:lnSpc>
                  <a:spcPts val="2660"/>
                </a:lnSpc>
                <a:spcBef>
                  <a:spcPct val="0"/>
                </a:spcBef>
              </a:pPr>
              <a:endParaRPr/>
            </a:p>
          </p:txBody>
        </p:sp>
      </p:grpSp>
      <p:sp>
        <p:nvSpPr>
          <p:cNvPr id="7" name="TextBox 7"/>
          <p:cNvSpPr txBox="1"/>
          <p:nvPr/>
        </p:nvSpPr>
        <p:spPr>
          <a:xfrm>
            <a:off x="2911950" y="3207366"/>
            <a:ext cx="2121015" cy="4072293"/>
          </a:xfrm>
          <a:prstGeom prst="rect">
            <a:avLst/>
          </a:prstGeom>
        </p:spPr>
        <p:txBody>
          <a:bodyPr lIns="0" tIns="0" rIns="0" bIns="0" rtlCol="0" anchor="t">
            <a:spAutoFit/>
          </a:bodyPr>
          <a:lstStyle/>
          <a:p>
            <a:pPr algn="ctr">
              <a:lnSpc>
                <a:spcPts val="14645"/>
              </a:lnSpc>
            </a:pPr>
            <a:r>
              <a:rPr lang="en-US" sz="15920" spc="-1416">
                <a:solidFill>
                  <a:srgbClr val="FFFFFF"/>
                </a:solidFill>
                <a:ea typeface="庞门正道标题体" panose="02010600030101010101" charset="-122"/>
              </a:rPr>
              <a:t>目录</a:t>
            </a:r>
          </a:p>
        </p:txBody>
      </p:sp>
      <p:sp>
        <p:nvSpPr>
          <p:cNvPr id="8" name="TextBox 8"/>
          <p:cNvSpPr txBox="1"/>
          <p:nvPr/>
        </p:nvSpPr>
        <p:spPr>
          <a:xfrm rot="5400000">
            <a:off x="-1391235" y="4434750"/>
            <a:ext cx="7465168" cy="1417500"/>
          </a:xfrm>
          <a:prstGeom prst="rect">
            <a:avLst/>
          </a:prstGeom>
        </p:spPr>
        <p:txBody>
          <a:bodyPr lIns="0" tIns="0" rIns="0" bIns="0" rtlCol="0" anchor="t">
            <a:spAutoFit/>
          </a:bodyPr>
          <a:lstStyle/>
          <a:p>
            <a:pPr algn="ctr">
              <a:lnSpc>
                <a:spcPts val="8220"/>
              </a:lnSpc>
            </a:pPr>
            <a:r>
              <a:rPr lang="en-US" sz="8935" spc="-196">
                <a:solidFill>
                  <a:srgbClr val="FFFFFF"/>
                </a:solidFill>
                <a:latin typeface="29LT Bukra Wide Semi-Bold" panose="020B0707040000000004"/>
              </a:rPr>
              <a:t>contents</a:t>
            </a:r>
          </a:p>
        </p:txBody>
      </p:sp>
      <p:sp>
        <p:nvSpPr>
          <p:cNvPr id="9" name="Freeform 9"/>
          <p:cNvSpPr/>
          <p:nvPr/>
        </p:nvSpPr>
        <p:spPr>
          <a:xfrm>
            <a:off x="6399770" y="259940"/>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a:ln cap="sq">
            <a:noFill/>
            <a:prstDash val="solid"/>
            <a:miter/>
          </a:ln>
        </p:spPr>
      </p:sp>
      <p:sp>
        <p:nvSpPr>
          <p:cNvPr id="10" name="Freeform 10"/>
          <p:cNvSpPr/>
          <p:nvPr/>
        </p:nvSpPr>
        <p:spPr>
          <a:xfrm>
            <a:off x="8003443" y="1696403"/>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p:spPr>
      </p:sp>
      <p:sp>
        <p:nvSpPr>
          <p:cNvPr id="11" name="Freeform 11"/>
          <p:cNvSpPr/>
          <p:nvPr/>
        </p:nvSpPr>
        <p:spPr>
          <a:xfrm>
            <a:off x="9619142" y="3005378"/>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p:spPr>
      </p:sp>
      <p:sp>
        <p:nvSpPr>
          <p:cNvPr id="12" name="Freeform 12"/>
          <p:cNvSpPr/>
          <p:nvPr/>
        </p:nvSpPr>
        <p:spPr>
          <a:xfrm>
            <a:off x="10481604" y="4301429"/>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p:spPr>
      </p:sp>
      <p:sp>
        <p:nvSpPr>
          <p:cNvPr id="13" name="TextBox 13"/>
          <p:cNvSpPr txBox="1"/>
          <p:nvPr/>
        </p:nvSpPr>
        <p:spPr>
          <a:xfrm>
            <a:off x="9814060" y="358273"/>
            <a:ext cx="1774670" cy="743793"/>
          </a:xfrm>
          <a:prstGeom prst="rect">
            <a:avLst/>
          </a:prstGeom>
        </p:spPr>
        <p:txBody>
          <a:bodyPr lIns="0" tIns="0" rIns="0" bIns="0" rtlCol="0" anchor="t">
            <a:spAutoFit/>
          </a:bodyPr>
          <a:lstStyle/>
          <a:p>
            <a:pPr algn="ctr">
              <a:lnSpc>
                <a:spcPts val="5760"/>
              </a:lnSpc>
            </a:pPr>
            <a:r>
              <a:rPr lang="en-US" sz="6600" spc="624" dirty="0">
                <a:solidFill>
                  <a:srgbClr val="FFFFFF"/>
                </a:solidFill>
                <a:latin typeface="庞门正道标题体" panose="02010600030101010101" charset="-122"/>
              </a:rPr>
              <a:t>01</a:t>
            </a:r>
          </a:p>
        </p:txBody>
      </p:sp>
      <p:sp>
        <p:nvSpPr>
          <p:cNvPr id="14" name="Freeform 14"/>
          <p:cNvSpPr/>
          <p:nvPr/>
        </p:nvSpPr>
        <p:spPr>
          <a:xfrm flipV="1">
            <a:off x="15591790" y="0"/>
            <a:ext cx="2696210" cy="3383181"/>
          </a:xfrm>
          <a:custGeom>
            <a:avLst/>
            <a:gdLst/>
            <a:ahLst/>
            <a:cxnLst/>
            <a:rect l="l" t="t" r="r" b="b"/>
            <a:pathLst>
              <a:path w="2696210" h="3383181">
                <a:moveTo>
                  <a:pt x="0" y="3383181"/>
                </a:moveTo>
                <a:lnTo>
                  <a:pt x="2696210" y="3383181"/>
                </a:lnTo>
                <a:lnTo>
                  <a:pt x="2696210" y="0"/>
                </a:lnTo>
                <a:lnTo>
                  <a:pt x="0" y="0"/>
                </a:lnTo>
                <a:lnTo>
                  <a:pt x="0" y="338318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591790" y="6903819"/>
            <a:ext cx="2696210" cy="3383181"/>
          </a:xfrm>
          <a:custGeom>
            <a:avLst/>
            <a:gdLst/>
            <a:ahLst/>
            <a:cxnLst/>
            <a:rect l="l" t="t" r="r" b="b"/>
            <a:pathLst>
              <a:path w="2696210" h="3383181">
                <a:moveTo>
                  <a:pt x="0" y="0"/>
                </a:moveTo>
                <a:lnTo>
                  <a:pt x="2696210" y="0"/>
                </a:lnTo>
                <a:lnTo>
                  <a:pt x="2696210" y="3383181"/>
                </a:lnTo>
                <a:lnTo>
                  <a:pt x="0" y="3383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6781754" y="1242595"/>
            <a:ext cx="2929657" cy="790575"/>
          </a:xfrm>
          <a:prstGeom prst="rect">
            <a:avLst/>
          </a:prstGeom>
        </p:spPr>
        <p:txBody>
          <a:bodyPr lIns="0" tIns="0" rIns="0" bIns="0" rtlCol="0" anchor="t">
            <a:spAutoFit/>
          </a:bodyPr>
          <a:lstStyle/>
          <a:p>
            <a:pPr>
              <a:lnSpc>
                <a:spcPts val="6165"/>
              </a:lnSpc>
            </a:pPr>
            <a:r>
              <a:rPr lang="zh-CN" altLang="en-US" sz="5400" dirty="0">
                <a:solidFill>
                  <a:srgbClr val="FFFFFF"/>
                </a:solidFill>
                <a:ea typeface="庞门正道标题体" panose="02010600030101010101" charset="-122"/>
              </a:rPr>
              <a:t>问题背景</a:t>
            </a:r>
          </a:p>
        </p:txBody>
      </p:sp>
      <p:sp>
        <p:nvSpPr>
          <p:cNvPr id="17" name="TextBox 17"/>
          <p:cNvSpPr txBox="1"/>
          <p:nvPr/>
        </p:nvSpPr>
        <p:spPr>
          <a:xfrm>
            <a:off x="11208258" y="1844704"/>
            <a:ext cx="1774670" cy="914531"/>
          </a:xfrm>
          <a:prstGeom prst="rect">
            <a:avLst/>
          </a:prstGeom>
        </p:spPr>
        <p:txBody>
          <a:bodyPr lIns="0" tIns="0" rIns="0" bIns="0" rtlCol="0" anchor="t">
            <a:spAutoFit/>
          </a:bodyPr>
          <a:lstStyle/>
          <a:p>
            <a:pPr algn="ctr">
              <a:lnSpc>
                <a:spcPts val="5760"/>
              </a:lnSpc>
            </a:pPr>
            <a:r>
              <a:rPr lang="en-US" sz="6940" spc="624" dirty="0">
                <a:solidFill>
                  <a:srgbClr val="FFFFFF"/>
                </a:solidFill>
                <a:latin typeface="庞门正道标题体" panose="02010600030101010101" charset="-122"/>
              </a:rPr>
              <a:t>02</a:t>
            </a:r>
          </a:p>
        </p:txBody>
      </p:sp>
      <p:sp>
        <p:nvSpPr>
          <p:cNvPr id="18" name="TextBox 18"/>
          <p:cNvSpPr txBox="1"/>
          <p:nvPr/>
        </p:nvSpPr>
        <p:spPr>
          <a:xfrm>
            <a:off x="8365007" y="2642403"/>
            <a:ext cx="4551680" cy="790575"/>
          </a:xfrm>
          <a:prstGeom prst="rect">
            <a:avLst/>
          </a:prstGeom>
        </p:spPr>
        <p:txBody>
          <a:bodyPr wrap="square" lIns="0" tIns="0" rIns="0" bIns="0" rtlCol="0" anchor="t">
            <a:spAutoFit/>
          </a:bodyPr>
          <a:lstStyle/>
          <a:p>
            <a:pPr>
              <a:lnSpc>
                <a:spcPts val="6165"/>
              </a:lnSpc>
            </a:pPr>
            <a:r>
              <a:rPr lang="zh-CN" altLang="en-US" sz="5555" dirty="0">
                <a:solidFill>
                  <a:srgbClr val="FFFFFF"/>
                </a:solidFill>
                <a:ea typeface="庞门正道标题体" panose="02010600030101010101" charset="-122"/>
              </a:rPr>
              <a:t>现状分析</a:t>
            </a:r>
          </a:p>
        </p:txBody>
      </p:sp>
      <p:sp>
        <p:nvSpPr>
          <p:cNvPr id="19" name="TextBox 19"/>
          <p:cNvSpPr txBox="1"/>
          <p:nvPr/>
        </p:nvSpPr>
        <p:spPr>
          <a:xfrm>
            <a:off x="12926212" y="3263391"/>
            <a:ext cx="1774670" cy="914531"/>
          </a:xfrm>
          <a:prstGeom prst="rect">
            <a:avLst/>
          </a:prstGeom>
        </p:spPr>
        <p:txBody>
          <a:bodyPr lIns="0" tIns="0" rIns="0" bIns="0" rtlCol="0" anchor="t">
            <a:spAutoFit/>
          </a:bodyPr>
          <a:lstStyle/>
          <a:p>
            <a:pPr algn="ctr">
              <a:lnSpc>
                <a:spcPts val="5760"/>
              </a:lnSpc>
            </a:pPr>
            <a:r>
              <a:rPr lang="en-US" sz="6940" spc="624" dirty="0">
                <a:solidFill>
                  <a:srgbClr val="FFFFFF"/>
                </a:solidFill>
                <a:latin typeface="庞门正道标题体" panose="02010600030101010101" charset="-122"/>
              </a:rPr>
              <a:t>03</a:t>
            </a:r>
          </a:p>
        </p:txBody>
      </p:sp>
      <p:sp>
        <p:nvSpPr>
          <p:cNvPr id="20" name="TextBox 20"/>
          <p:cNvSpPr txBox="1"/>
          <p:nvPr/>
        </p:nvSpPr>
        <p:spPr>
          <a:xfrm>
            <a:off x="10046300" y="3882453"/>
            <a:ext cx="2929657" cy="790575"/>
          </a:xfrm>
          <a:prstGeom prst="rect">
            <a:avLst/>
          </a:prstGeom>
        </p:spPr>
        <p:txBody>
          <a:bodyPr lIns="0" tIns="0" rIns="0" bIns="0" rtlCol="0" anchor="t">
            <a:spAutoFit/>
          </a:bodyPr>
          <a:lstStyle/>
          <a:p>
            <a:pPr>
              <a:lnSpc>
                <a:spcPts val="6165"/>
              </a:lnSpc>
            </a:pPr>
            <a:r>
              <a:rPr lang="zh-CN" altLang="en-US" sz="5555" dirty="0">
                <a:solidFill>
                  <a:srgbClr val="FFFFFF"/>
                </a:solidFill>
                <a:ea typeface="庞门正道标题体" panose="02010600030101010101" charset="-122"/>
              </a:rPr>
              <a:t>解决方法</a:t>
            </a:r>
          </a:p>
        </p:txBody>
      </p:sp>
      <p:sp>
        <p:nvSpPr>
          <p:cNvPr id="21" name="TextBox 21"/>
          <p:cNvSpPr txBox="1"/>
          <p:nvPr/>
        </p:nvSpPr>
        <p:spPr>
          <a:xfrm>
            <a:off x="13716000" y="4537164"/>
            <a:ext cx="1774670" cy="914531"/>
          </a:xfrm>
          <a:prstGeom prst="rect">
            <a:avLst/>
          </a:prstGeom>
        </p:spPr>
        <p:txBody>
          <a:bodyPr lIns="0" tIns="0" rIns="0" bIns="0" rtlCol="0" anchor="t">
            <a:spAutoFit/>
          </a:bodyPr>
          <a:lstStyle/>
          <a:p>
            <a:pPr algn="ctr">
              <a:lnSpc>
                <a:spcPts val="5760"/>
              </a:lnSpc>
            </a:pPr>
            <a:r>
              <a:rPr lang="en-US" sz="6940" spc="624" dirty="0">
                <a:solidFill>
                  <a:srgbClr val="FFFFFF"/>
                </a:solidFill>
                <a:latin typeface="庞门正道标题体" panose="02010600030101010101" charset="-122"/>
              </a:rPr>
              <a:t>04</a:t>
            </a:r>
          </a:p>
        </p:txBody>
      </p:sp>
      <p:sp>
        <p:nvSpPr>
          <p:cNvPr id="22" name="TextBox 22"/>
          <p:cNvSpPr txBox="1"/>
          <p:nvPr/>
        </p:nvSpPr>
        <p:spPr>
          <a:xfrm>
            <a:off x="11112678" y="5321913"/>
            <a:ext cx="4479112" cy="795089"/>
          </a:xfrm>
          <a:prstGeom prst="rect">
            <a:avLst/>
          </a:prstGeom>
        </p:spPr>
        <p:txBody>
          <a:bodyPr wrap="square" lIns="0" tIns="0" rIns="0" bIns="0" rtlCol="0" anchor="t">
            <a:spAutoFit/>
          </a:bodyPr>
          <a:lstStyle/>
          <a:p>
            <a:pPr>
              <a:lnSpc>
                <a:spcPts val="6165"/>
              </a:lnSpc>
            </a:pPr>
            <a:r>
              <a:rPr lang="zh-CN" altLang="en-US" sz="5555" dirty="0">
                <a:solidFill>
                  <a:srgbClr val="FFFFFF"/>
                </a:solidFill>
                <a:ea typeface="庞门正道标题体" panose="02010600030101010101" charset="-122"/>
              </a:rPr>
              <a:t>本文方法</a:t>
            </a:r>
            <a:endParaRPr lang="en-US" sz="5555" dirty="0">
              <a:solidFill>
                <a:srgbClr val="FFFFFF"/>
              </a:solidFill>
              <a:ea typeface="庞门正道标题体" panose="02010600030101010101" charset="-122"/>
            </a:endParaRPr>
          </a:p>
        </p:txBody>
      </p:sp>
      <p:sp>
        <p:nvSpPr>
          <p:cNvPr id="23" name="Freeform 12"/>
          <p:cNvSpPr/>
          <p:nvPr/>
        </p:nvSpPr>
        <p:spPr>
          <a:xfrm>
            <a:off x="11728020" y="5836708"/>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p:spPr>
      </p:sp>
      <p:sp>
        <p:nvSpPr>
          <p:cNvPr id="24" name="TextBox 21"/>
          <p:cNvSpPr txBox="1"/>
          <p:nvPr/>
        </p:nvSpPr>
        <p:spPr>
          <a:xfrm>
            <a:off x="15013621" y="6008684"/>
            <a:ext cx="1774670" cy="738505"/>
          </a:xfrm>
          <a:prstGeom prst="rect">
            <a:avLst/>
          </a:prstGeom>
        </p:spPr>
        <p:txBody>
          <a:bodyPr lIns="0" tIns="0" rIns="0" bIns="0" rtlCol="0" anchor="t">
            <a:spAutoFit/>
          </a:bodyPr>
          <a:lstStyle/>
          <a:p>
            <a:pPr algn="ctr">
              <a:lnSpc>
                <a:spcPts val="5760"/>
              </a:lnSpc>
            </a:pPr>
            <a:r>
              <a:rPr lang="en-US" sz="6940" spc="624" dirty="0">
                <a:solidFill>
                  <a:srgbClr val="FFFFFF"/>
                </a:solidFill>
                <a:latin typeface="庞门正道标题体" panose="02010600030101010101" charset="-122"/>
              </a:rPr>
              <a:t>05</a:t>
            </a:r>
          </a:p>
        </p:txBody>
      </p:sp>
      <p:sp>
        <p:nvSpPr>
          <p:cNvPr id="25" name="TextBox 22"/>
          <p:cNvSpPr txBox="1"/>
          <p:nvPr/>
        </p:nvSpPr>
        <p:spPr>
          <a:xfrm>
            <a:off x="12190950" y="6838333"/>
            <a:ext cx="2929657" cy="795089"/>
          </a:xfrm>
          <a:prstGeom prst="rect">
            <a:avLst/>
          </a:prstGeom>
        </p:spPr>
        <p:txBody>
          <a:bodyPr lIns="0" tIns="0" rIns="0" bIns="0" rtlCol="0" anchor="t">
            <a:spAutoFit/>
          </a:bodyPr>
          <a:lstStyle/>
          <a:p>
            <a:pPr>
              <a:lnSpc>
                <a:spcPts val="6165"/>
              </a:lnSpc>
            </a:pPr>
            <a:r>
              <a:rPr lang="zh-CN" altLang="en-US" sz="5555" dirty="0">
                <a:solidFill>
                  <a:srgbClr val="FFFFFF"/>
                </a:solidFill>
                <a:ea typeface="庞门正道标题体" panose="02010600030101010101" charset="-122"/>
              </a:rPr>
              <a:t>方法</a:t>
            </a:r>
            <a:r>
              <a:rPr lang="zh-CN" altLang="en-US" sz="5555" b="1" dirty="0">
                <a:solidFill>
                  <a:srgbClr val="FFFFFF"/>
                </a:solidFill>
                <a:ea typeface="庞门正道标题体" panose="02010600030101010101" charset="-122"/>
              </a:rPr>
              <a:t>比较</a:t>
            </a:r>
            <a:endParaRPr lang="en-US" sz="5555" b="1" dirty="0">
              <a:solidFill>
                <a:srgbClr val="FFFFFF"/>
              </a:solidFill>
              <a:ea typeface="庞门正道标题体" panose="02010600030101010101" charset="-122"/>
            </a:endParaRPr>
          </a:p>
        </p:txBody>
      </p:sp>
      <p:sp>
        <p:nvSpPr>
          <p:cNvPr id="27" name="Freeform 12">
            <a:extLst>
              <a:ext uri="{FF2B5EF4-FFF2-40B4-BE49-F238E27FC236}">
                <a16:creationId xmlns:a16="http://schemas.microsoft.com/office/drawing/2014/main" id="{911A658A-A697-5759-516B-64B41A09706E}"/>
              </a:ext>
            </a:extLst>
          </p:cNvPr>
          <p:cNvSpPr/>
          <p:nvPr/>
        </p:nvSpPr>
        <p:spPr>
          <a:xfrm>
            <a:off x="12436201" y="7599580"/>
            <a:ext cx="5143617" cy="1759546"/>
          </a:xfrm>
          <a:custGeom>
            <a:avLst/>
            <a:gdLst/>
            <a:ahLst/>
            <a:cxnLst/>
            <a:rect l="l" t="t" r="r" b="b"/>
            <a:pathLst>
              <a:path w="5143617" h="1759546">
                <a:moveTo>
                  <a:pt x="0" y="0"/>
                </a:moveTo>
                <a:lnTo>
                  <a:pt x="5143617" y="0"/>
                </a:lnTo>
                <a:lnTo>
                  <a:pt x="5143617" y="1759546"/>
                </a:lnTo>
                <a:lnTo>
                  <a:pt x="0" y="1759546"/>
                </a:lnTo>
                <a:lnTo>
                  <a:pt x="0" y="0"/>
                </a:lnTo>
                <a:close/>
              </a:path>
            </a:pathLst>
          </a:custGeom>
          <a:blipFill>
            <a:blip r:embed="rId5"/>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594524" y="5271120"/>
            <a:ext cx="7941008" cy="1200150"/>
          </a:xfrm>
          <a:prstGeom prst="rect">
            <a:avLst/>
          </a:prstGeom>
        </p:spPr>
        <p:txBody>
          <a:bodyPr lIns="0" tIns="0" rIns="0" bIns="0" rtlCol="0" anchor="t">
            <a:spAutoFit/>
          </a:bodyPr>
          <a:lstStyle/>
          <a:p>
            <a:pPr marL="0" lvl="1" indent="0">
              <a:lnSpc>
                <a:spcPts val="6900"/>
              </a:lnSpc>
              <a:spcBef>
                <a:spcPct val="0"/>
              </a:spcBef>
            </a:pPr>
            <a:r>
              <a:rPr lang="en-US" sz="7500" u="none" strike="noStrike" spc="-165">
                <a:solidFill>
                  <a:srgbClr val="FFFFFF"/>
                </a:solidFill>
                <a:latin typeface="29LT Bukra Wide Semi-Bold"/>
              </a:rPr>
              <a:t>PART FOUR</a:t>
            </a:r>
          </a:p>
        </p:txBody>
      </p:sp>
      <p:sp>
        <p:nvSpPr>
          <p:cNvPr id="5" name="TextBox 5"/>
          <p:cNvSpPr txBox="1"/>
          <p:nvPr/>
        </p:nvSpPr>
        <p:spPr>
          <a:xfrm>
            <a:off x="1028700" y="-674477"/>
            <a:ext cx="6943784" cy="4126451"/>
          </a:xfrm>
          <a:prstGeom prst="rect">
            <a:avLst/>
          </a:prstGeom>
        </p:spPr>
        <p:txBody>
          <a:bodyPr lIns="0" tIns="0" rIns="0" bIns="0" rtlCol="0" anchor="t">
            <a:spAutoFit/>
          </a:bodyPr>
          <a:lstStyle/>
          <a:p>
            <a:pPr>
              <a:lnSpc>
                <a:spcPts val="35258"/>
              </a:lnSpc>
              <a:spcBef>
                <a:spcPct val="0"/>
              </a:spcBef>
            </a:pPr>
            <a:r>
              <a:rPr lang="en-US" sz="25184" spc="2392" dirty="0">
                <a:solidFill>
                  <a:srgbClr val="FFFFFF"/>
                </a:solidFill>
                <a:latin typeface="庞门正道标题体"/>
              </a:rPr>
              <a:t>05</a:t>
            </a:r>
          </a:p>
        </p:txBody>
      </p:sp>
      <p:sp>
        <p:nvSpPr>
          <p:cNvPr id="6" name="TextBox 6"/>
          <p:cNvSpPr txBox="1"/>
          <p:nvPr/>
        </p:nvSpPr>
        <p:spPr>
          <a:xfrm>
            <a:off x="9594524" y="6266691"/>
            <a:ext cx="7941008" cy="2115964"/>
          </a:xfrm>
          <a:prstGeom prst="rect">
            <a:avLst/>
          </a:prstGeom>
        </p:spPr>
        <p:txBody>
          <a:bodyPr lIns="0" tIns="0" rIns="0" bIns="0" rtlCol="0" anchor="t">
            <a:spAutoFit/>
          </a:bodyPr>
          <a:lstStyle/>
          <a:p>
            <a:pPr>
              <a:lnSpc>
                <a:spcPts val="16536"/>
              </a:lnSpc>
            </a:pPr>
            <a:r>
              <a:rPr lang="zh-CN" altLang="en-US" sz="14897" dirty="0">
                <a:solidFill>
                  <a:srgbClr val="FFFFFF"/>
                </a:solidFill>
                <a:ea typeface="庞门正道标题体"/>
              </a:rPr>
              <a:t>方法比较</a:t>
            </a:r>
            <a:endParaRPr lang="en-US" sz="14897" dirty="0">
              <a:solidFill>
                <a:srgbClr val="FFFFFF"/>
              </a:solidFill>
              <a:ea typeface="庞门正道标题体"/>
            </a:endParaRPr>
          </a:p>
        </p:txBody>
      </p:sp>
      <p:sp>
        <p:nvSpPr>
          <p:cNvPr id="7" name="TextBox 7"/>
          <p:cNvSpPr txBox="1"/>
          <p:nvPr/>
        </p:nvSpPr>
        <p:spPr>
          <a:xfrm>
            <a:off x="9594524" y="8580100"/>
            <a:ext cx="7941008" cy="1087221"/>
          </a:xfrm>
          <a:prstGeom prst="rect">
            <a:avLst/>
          </a:prstGeom>
        </p:spPr>
        <p:txBody>
          <a:bodyPr lIns="0" tIns="0" rIns="0" bIns="0" rtlCol="0" anchor="t">
            <a:spAutoFit/>
          </a:bodyPr>
          <a:lstStyle/>
          <a:p>
            <a:pPr>
              <a:lnSpc>
                <a:spcPts val="2857"/>
              </a:lnSpc>
            </a:pPr>
            <a:r>
              <a:rPr lang="en-US" altLang="zh-CN" sz="2000" dirty="0">
                <a:solidFill>
                  <a:srgbClr val="FFFFFF"/>
                </a:solidFill>
                <a:ea typeface="思源黑体 1"/>
              </a:rPr>
              <a:t>3</a:t>
            </a:r>
            <a:r>
              <a:rPr lang="zh-CN" altLang="en-US" sz="2000" dirty="0">
                <a:solidFill>
                  <a:srgbClr val="FFFFFF"/>
                </a:solidFill>
                <a:ea typeface="思源黑体 1"/>
              </a:rPr>
              <a:t>个方法</a:t>
            </a:r>
            <a:r>
              <a:rPr lang="en-US" altLang="zh-CN" sz="2000" dirty="0">
                <a:solidFill>
                  <a:srgbClr val="FFFFFF"/>
                </a:solidFill>
                <a:ea typeface="思源黑体 1"/>
              </a:rPr>
              <a:t>——</a:t>
            </a:r>
            <a:r>
              <a:rPr lang="zh-CN" altLang="en-US" sz="2000" dirty="0">
                <a:solidFill>
                  <a:srgbClr val="FFFFFF"/>
                </a:solidFill>
                <a:ea typeface="思源黑体 1"/>
              </a:rPr>
              <a:t>目标嵌入方法、基于树的集成方法和深度学习方法比较，比较过程和比较结果。</a:t>
            </a:r>
          </a:p>
          <a:p>
            <a:pPr>
              <a:lnSpc>
                <a:spcPts val="2857"/>
              </a:lnSpc>
            </a:pPr>
            <a:endParaRPr lang="en-US" sz="1904" dirty="0">
              <a:solidFill>
                <a:srgbClr val="FFFFFF"/>
              </a:solidFill>
              <a:ea typeface="思源黑体 1"/>
            </a:endParaRP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627" t="-10685" r="-907" b="-849"/>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过程比较</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62000" y="2464742"/>
            <a:ext cx="13182600" cy="5345758"/>
          </a:xfrm>
          <a:custGeom>
            <a:avLst/>
            <a:gdLst/>
            <a:ahLst/>
            <a:cxnLst/>
            <a:rect l="l" t="t" r="r" b="b"/>
            <a:pathLst>
              <a:path w="9058398" h="2996163">
                <a:moveTo>
                  <a:pt x="0" y="0"/>
                </a:moveTo>
                <a:lnTo>
                  <a:pt x="9058398" y="0"/>
                </a:lnTo>
                <a:lnTo>
                  <a:pt x="9058398" y="2996162"/>
                </a:lnTo>
                <a:lnTo>
                  <a:pt x="0" y="29961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639799" y="3634062"/>
            <a:ext cx="2893797" cy="512961"/>
          </a:xfrm>
          <a:prstGeom prst="rect">
            <a:avLst/>
          </a:prstGeom>
        </p:spPr>
        <p:txBody>
          <a:bodyPr lIns="0" tIns="0" rIns="0" bIns="0" rtlCol="0" anchor="t">
            <a:spAutoFit/>
          </a:bodyPr>
          <a:lstStyle/>
          <a:p>
            <a:pPr>
              <a:lnSpc>
                <a:spcPts val="3996"/>
              </a:lnSpc>
            </a:pPr>
            <a:r>
              <a:rPr lang="zh-CN" altLang="en-US" sz="3600" dirty="0">
                <a:solidFill>
                  <a:srgbClr val="FFFFFF"/>
                </a:solidFill>
                <a:ea typeface="庞门正道标题体"/>
              </a:rPr>
              <a:t>数据来源</a:t>
            </a:r>
            <a:endParaRPr lang="en-US" sz="3600" dirty="0">
              <a:solidFill>
                <a:srgbClr val="FFFFFF"/>
              </a:solidFill>
              <a:ea typeface="庞门正道标题体"/>
            </a:endParaRPr>
          </a:p>
        </p:txBody>
      </p:sp>
      <p:sp>
        <p:nvSpPr>
          <p:cNvPr id="14" name="TextBox 14"/>
          <p:cNvSpPr txBox="1"/>
          <p:nvPr/>
        </p:nvSpPr>
        <p:spPr>
          <a:xfrm>
            <a:off x="1692538" y="4286654"/>
            <a:ext cx="11947262" cy="2906117"/>
          </a:xfrm>
          <a:prstGeom prst="rect">
            <a:avLst/>
          </a:prstGeom>
        </p:spPr>
        <p:txBody>
          <a:bodyPr wrap="square" lIns="0" tIns="0" rIns="0" bIns="0" rtlCol="0" anchor="t">
            <a:spAutoFit/>
          </a:bodyPr>
          <a:lstStyle/>
          <a:p>
            <a:pPr algn="just"/>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六个基准数据集，包括</a:t>
            </a:r>
          </a:p>
          <a:p>
            <a:pPr algn="just"/>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两个小规模数据集：</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RCV1[29](103</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EUR-Lex[31](3865</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两个中尺度数据集：</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Amazon-12K[30](12,277</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Wiki-30K [51](29,947</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两个大规模数据集</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Amazon-670K[28](670,091</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Wki-500K(501,069</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个标签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p>
          <a:p>
            <a:pPr>
              <a:lnSpc>
                <a:spcPts val="2707"/>
              </a:lnSpc>
            </a:pPr>
            <a:endParaRPr lang="en-US" sz="1804" dirty="0">
              <a:solidFill>
                <a:srgbClr val="FFFFFF"/>
              </a:solidFill>
              <a:ea typeface="思源黑体 1"/>
            </a:endParaRPr>
          </a:p>
        </p:txBody>
      </p:sp>
      <p:grpSp>
        <p:nvGrpSpPr>
          <p:cNvPr id="15" name="Group 15"/>
          <p:cNvGrpSpPr/>
          <p:nvPr/>
        </p:nvGrpSpPr>
        <p:grpSpPr>
          <a:xfrm>
            <a:off x="12581297" y="-2487011"/>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9843" t="-23710" r="-67903" b="-15648"/>
              </a:stretch>
            </a:blipFill>
          </p:spPr>
        </p:sp>
      </p:grpSp>
    </p:spTree>
    <p:extLst>
      <p:ext uri="{BB962C8B-B14F-4D97-AF65-F5344CB8AC3E}">
        <p14:creationId xmlns:p14="http://schemas.microsoft.com/office/powerpoint/2010/main" val="872192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433769"/>
            <a:ext cx="9953266" cy="1923604"/>
          </a:xfrm>
          <a:prstGeom prst="rect">
            <a:avLst/>
          </a:prstGeom>
        </p:spPr>
        <p:txBody>
          <a:bodyPr wrap="square" lIns="0" tIns="0" rIns="0" bIns="0" rtlCol="0" anchor="t">
            <a:spAutoFit/>
          </a:bodyPr>
          <a:lstStyle/>
          <a:p>
            <a:pPr marL="0" marR="0" lvl="0" indent="0" algn="l" defTabSz="914400" rtl="0" eaLnBrk="1" fontAlgn="auto" latinLnBrk="0" hangingPunct="1">
              <a:lnSpc>
                <a:spcPts val="7458"/>
              </a:lnSpc>
              <a:spcBef>
                <a:spcPts val="0"/>
              </a:spcBef>
              <a:spcAft>
                <a:spcPts val="0"/>
              </a:spcAft>
              <a:buClrTx/>
              <a:buSzTx/>
              <a:buFontTx/>
              <a:buNone/>
              <a:tabLst/>
              <a:defRPr/>
            </a:pPr>
            <a:r>
              <a:rPr kumimoji="0" lang="zh-CN" altLang="en-US" sz="6718" b="0" i="0" u="none" strike="noStrike" kern="1200" cap="none" spc="0" normalizeH="0" baseline="0" noProof="0" dirty="0">
                <a:ln>
                  <a:noFill/>
                </a:ln>
                <a:solidFill>
                  <a:srgbClr val="FFFFFF"/>
                </a:solidFill>
                <a:effectLst/>
                <a:uLnTx/>
                <a:uFillTx/>
                <a:latin typeface="Calibri"/>
                <a:ea typeface="庞门正道标题体"/>
                <a:cs typeface="+mn-cs"/>
              </a:rPr>
              <a:t>过程比较</a:t>
            </a:r>
            <a:r>
              <a:rPr kumimoji="0" lang="en-US" altLang="zh-CN" sz="6718" b="0" i="0" u="none" strike="noStrike" kern="1200" cap="none" spc="0" normalizeH="0" baseline="0" noProof="0" dirty="0">
                <a:ln>
                  <a:noFill/>
                </a:ln>
                <a:solidFill>
                  <a:srgbClr val="FFFFFF"/>
                </a:solidFill>
                <a:effectLst/>
                <a:uLnTx/>
                <a:uFillTx/>
                <a:latin typeface="Calibri"/>
                <a:ea typeface="庞门正道标题体"/>
                <a:cs typeface="+mn-cs"/>
              </a:rPr>
              <a:t>——</a:t>
            </a:r>
            <a:r>
              <a:rPr kumimoji="0" lang="zh-CN" altLang="en-US" sz="6718" b="0" i="0" u="none" strike="noStrike" kern="1200" cap="none" spc="0" normalizeH="0" baseline="0" noProof="0" dirty="0">
                <a:ln>
                  <a:noFill/>
                </a:ln>
                <a:solidFill>
                  <a:srgbClr val="FFFFFF"/>
                </a:solidFill>
                <a:effectLst/>
                <a:uLnTx/>
                <a:uFillTx/>
                <a:latin typeface="Calibri"/>
                <a:ea typeface="庞门正道标题体"/>
                <a:cs typeface="+mn-cs"/>
              </a:rPr>
              <a:t>数据预处理</a:t>
            </a:r>
          </a:p>
          <a:p>
            <a:pPr marL="0" marR="0" lvl="0" indent="0" algn="l" defTabSz="914400" rtl="0" eaLnBrk="1" fontAlgn="auto" latinLnBrk="0" hangingPunct="1">
              <a:lnSpc>
                <a:spcPts val="7458"/>
              </a:lnSpc>
              <a:spcBef>
                <a:spcPts val="0"/>
              </a:spcBef>
              <a:spcAft>
                <a:spcPts val="0"/>
              </a:spcAft>
              <a:buClrTx/>
              <a:buSzTx/>
              <a:buFontTx/>
              <a:buNone/>
              <a:tabLst/>
              <a:defRPr/>
            </a:pPr>
            <a:endParaRPr kumimoji="0" lang="en-US" sz="6718" b="0" i="0" u="none" strike="noStrike" kern="1200" cap="none" spc="0" normalizeH="0" baseline="0" noProof="0" dirty="0">
              <a:ln>
                <a:noFill/>
              </a:ln>
              <a:solidFill>
                <a:srgbClr val="FFFFFF"/>
              </a:solidFill>
              <a:effectLst/>
              <a:uLnTx/>
              <a:uFillTx/>
              <a:latin typeface="Calibri"/>
              <a:ea typeface="庞门正道标题体"/>
              <a:cs typeface="+mn-cs"/>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82858" y="2820253"/>
            <a:ext cx="10685342" cy="3143525"/>
          </a:xfrm>
          <a:custGeom>
            <a:avLst/>
            <a:gdLst/>
            <a:ahLst/>
            <a:cxnLst/>
            <a:rect l="l" t="t" r="r" b="b"/>
            <a:pathLst>
              <a:path w="8223326" h="3016193">
                <a:moveTo>
                  <a:pt x="0" y="0"/>
                </a:moveTo>
                <a:lnTo>
                  <a:pt x="8223326" y="0"/>
                </a:lnTo>
                <a:lnTo>
                  <a:pt x="8223326" y="3016192"/>
                </a:lnTo>
                <a:lnTo>
                  <a:pt x="0" y="3016192"/>
                </a:lnTo>
                <a:lnTo>
                  <a:pt x="0" y="0"/>
                </a:lnTo>
                <a:close/>
              </a:path>
            </a:pathLst>
          </a:custGeom>
          <a:blipFill>
            <a:blip r:embed="rId7"/>
            <a:stretch>
              <a:fillRect l="-6672" r="-6592" b="-7223"/>
            </a:stretch>
          </a:blipFill>
          <a:ln cap="sq">
            <a:noFill/>
            <a:prstDash val="solid"/>
            <a:miter/>
          </a:ln>
        </p:spPr>
      </p:sp>
      <p:sp>
        <p:nvSpPr>
          <p:cNvPr id="8" name="TextBox 8"/>
          <p:cNvSpPr txBox="1"/>
          <p:nvPr/>
        </p:nvSpPr>
        <p:spPr>
          <a:xfrm>
            <a:off x="1748214" y="3771899"/>
            <a:ext cx="9986586" cy="1045030"/>
          </a:xfrm>
          <a:prstGeom prst="rect">
            <a:avLst/>
          </a:prstGeom>
        </p:spPr>
        <p:txBody>
          <a:bodyPr wrap="square" lIns="0" tIns="0" rIns="0" bIns="0" rtlCol="0" anchor="t">
            <a:spAutoFit/>
          </a:bodyPr>
          <a:lstStyle/>
          <a:p>
            <a:pPr marL="0" marR="0" lvl="0" indent="0" algn="l" defTabSz="914400" rtl="0" eaLnBrk="1" fontAlgn="auto" latinLnBrk="0" hangingPunct="1">
              <a:lnSpc>
                <a:spcPts val="2707"/>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非深度学习方法</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en-US" sz="2400" b="0" i="0" u="none" strike="noStrike" kern="1200" cap="none" spc="0" normalizeH="0" baseline="0" noProof="0" dirty="0" err="1">
                <a:ln>
                  <a:noFill/>
                </a:ln>
                <a:solidFill>
                  <a:srgbClr val="FFFFFF"/>
                </a:solidFill>
                <a:effectLst/>
                <a:uLnTx/>
                <a:uFillTx/>
                <a:latin typeface="Calibri"/>
                <a:ea typeface="思源黑体 1"/>
                <a:cs typeface="+mn-cs"/>
              </a:rPr>
              <a:t>FastXML、SLEEC</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和</a:t>
            </a:r>
            <a:r>
              <a:rPr kumimoji="0" lang="en-US" sz="2400" b="0" i="0" u="none" strike="noStrike" kern="1200" cap="none" spc="0" normalizeH="0" baseline="0" noProof="0" dirty="0">
                <a:ln>
                  <a:noFill/>
                </a:ln>
                <a:solidFill>
                  <a:srgbClr val="FFFFFF"/>
                </a:solidFill>
                <a:effectLst/>
                <a:uLnTx/>
                <a:uFillTx/>
                <a:latin typeface="Calibri"/>
                <a:ea typeface="思源黑体 1"/>
                <a:cs typeface="+mn-cs"/>
              </a:rPr>
              <a:t>PD-Sparse)</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使用</a:t>
            </a:r>
            <a:r>
              <a:rPr kumimoji="0" lang="en-US" sz="2400" b="0" i="0" u="none" strike="noStrike" kern="1200" cap="none" spc="0" normalizeH="0" baseline="0" noProof="0" dirty="0">
                <a:ln>
                  <a:noFill/>
                </a:ln>
                <a:solidFill>
                  <a:srgbClr val="FFFFFF"/>
                </a:solidFill>
                <a:effectLst/>
                <a:uLnTx/>
                <a:uFillTx/>
                <a:latin typeface="Calibri"/>
                <a:ea typeface="思源黑体 1"/>
                <a:cs typeface="+mn-cs"/>
              </a:rPr>
              <a:t>TF-IDF</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特征的向量来表示输入文档，深度学习方法</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en-US" altLang="zh-CN" sz="2400" b="0" i="0" u="none" strike="noStrike" kern="1200" cap="none" spc="0" normalizeH="0" baseline="0" noProof="0" dirty="0" err="1">
                <a:ln>
                  <a:noFill/>
                </a:ln>
                <a:solidFill>
                  <a:srgbClr val="FFFFFF"/>
                </a:solidFill>
                <a:effectLst/>
                <a:uLnTx/>
                <a:uFillTx/>
                <a:latin typeface="Calibri"/>
                <a:ea typeface="思源黑体 1"/>
                <a:cs typeface="+mn-cs"/>
              </a:rPr>
              <a:t>FastText</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Bow-CNN</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和</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CNN-Kim</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和</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XML-CNN)</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使用文档的原始文本作为输入</a:t>
            </a:r>
            <a:r>
              <a:rPr kumimoji="0" lang="zh-CN" altLang="en-US" sz="2800" b="0" i="0" u="none" strike="noStrike" kern="1200" cap="none" spc="0" normalizeH="0" baseline="0" noProof="0" dirty="0">
                <a:ln>
                  <a:noFill/>
                </a:ln>
                <a:solidFill>
                  <a:srgbClr val="FFFFFF"/>
                </a:solidFill>
                <a:effectLst/>
                <a:uLnTx/>
                <a:uFillTx/>
                <a:latin typeface="Calibri"/>
                <a:ea typeface="思源黑体 1"/>
                <a:cs typeface="+mn-cs"/>
              </a:rPr>
              <a:t>。</a:t>
            </a:r>
            <a:endParaRPr kumimoji="0" lang="en-US" sz="2800" b="0" i="0" u="none" strike="noStrike" kern="1200" cap="none" spc="0" normalizeH="0" baseline="0" noProof="0" dirty="0">
              <a:ln>
                <a:noFill/>
              </a:ln>
              <a:solidFill>
                <a:srgbClr val="FFFFFF"/>
              </a:solidFill>
              <a:effectLst/>
              <a:uLnTx/>
              <a:uFillTx/>
              <a:latin typeface="Calibri"/>
              <a:ea typeface="思源黑体 1"/>
              <a:cs typeface="+mn-cs"/>
            </a:endParaRPr>
          </a:p>
        </p:txBody>
      </p:sp>
      <p:sp>
        <p:nvSpPr>
          <p:cNvPr id="9" name="Freeform 9"/>
          <p:cNvSpPr/>
          <p:nvPr/>
        </p:nvSpPr>
        <p:spPr>
          <a:xfrm>
            <a:off x="1582858" y="5836445"/>
            <a:ext cx="10837742" cy="3345655"/>
          </a:xfrm>
          <a:custGeom>
            <a:avLst/>
            <a:gdLst/>
            <a:ahLst/>
            <a:cxnLst/>
            <a:rect l="l" t="t" r="r" b="b"/>
            <a:pathLst>
              <a:path w="8223326" h="3016193">
                <a:moveTo>
                  <a:pt x="0" y="0"/>
                </a:moveTo>
                <a:lnTo>
                  <a:pt x="8223326" y="0"/>
                </a:lnTo>
                <a:lnTo>
                  <a:pt x="8223326" y="3016193"/>
                </a:lnTo>
                <a:lnTo>
                  <a:pt x="0" y="3016193"/>
                </a:lnTo>
                <a:lnTo>
                  <a:pt x="0" y="0"/>
                </a:lnTo>
                <a:close/>
              </a:path>
            </a:pathLst>
          </a:custGeom>
          <a:blipFill>
            <a:blip r:embed="rId7"/>
            <a:stretch>
              <a:fillRect l="-6672" r="-6592" b="-7223"/>
            </a:stretch>
          </a:blipFill>
          <a:ln cap="sq">
            <a:noFill/>
            <a:prstDash val="solid"/>
            <a:miter/>
          </a:ln>
        </p:spPr>
      </p:sp>
      <p:sp>
        <p:nvSpPr>
          <p:cNvPr id="11" name="TextBox 11"/>
          <p:cNvSpPr txBox="1"/>
          <p:nvPr/>
        </p:nvSpPr>
        <p:spPr>
          <a:xfrm>
            <a:off x="1836976" y="6753122"/>
            <a:ext cx="10126424" cy="2052037"/>
          </a:xfrm>
          <a:prstGeom prst="rect">
            <a:avLst/>
          </a:prstGeom>
        </p:spPr>
        <p:txBody>
          <a:bodyPr wrap="square" lIns="0" tIns="0" rIns="0" bIns="0" rtlCol="0" anchor="t">
            <a:spAutoFit/>
          </a:bodyPr>
          <a:lstStyle/>
          <a:p>
            <a:pPr marL="0" marR="0" lvl="0" indent="0" algn="l" defTabSz="914400" rtl="0" eaLnBrk="1" fontAlgn="auto" latinLnBrk="0" hangingPunct="1">
              <a:lnSpc>
                <a:spcPts val="2707"/>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在原始文本中删除了没有相应</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TF-IDF</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特征的单词，保证每个数据集的特征集</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词汇</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在深度学习和非深度学习方法的实验中都是相同的。每个数据集都有一个官方的训练集和测试集，我们按原样使用它们。我们保留了</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25%</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的训练数据作为模型选择</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即用于调整超参数</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的验证集；剩下的</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75%</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用于训练模型。</a:t>
            </a:r>
          </a:p>
          <a:p>
            <a:pPr marL="0" marR="0" lvl="0" indent="0" algn="l" defTabSz="914400" rtl="0" eaLnBrk="1" fontAlgn="auto" latinLnBrk="0" hangingPunct="1">
              <a:lnSpc>
                <a:spcPts val="2707"/>
              </a:lnSpc>
              <a:spcBef>
                <a:spcPts val="0"/>
              </a:spcBef>
              <a:spcAft>
                <a:spcPts val="0"/>
              </a:spcAft>
              <a:buClrTx/>
              <a:buSzTx/>
              <a:buFontTx/>
              <a:buNone/>
              <a:tabLst/>
              <a:defRPr/>
            </a:pPr>
            <a:endParaRPr kumimoji="0" lang="zh-CN" altLang="en-US" sz="1804" b="0" i="0" u="none" strike="noStrike" kern="1200" cap="none" spc="0" normalizeH="0" baseline="0" noProof="0" dirty="0">
              <a:ln>
                <a:noFill/>
              </a:ln>
              <a:solidFill>
                <a:srgbClr val="FFFFFF"/>
              </a:solidFill>
              <a:effectLst/>
              <a:uLnTx/>
              <a:uFillTx/>
              <a:latin typeface="Calibri"/>
              <a:ea typeface="思源黑体 1"/>
              <a:cs typeface="+mn-cs"/>
            </a:endParaRPr>
          </a:p>
          <a:p>
            <a:pPr marL="0" marR="0" lvl="0" indent="0" algn="l" defTabSz="914400" rtl="0" eaLnBrk="1" fontAlgn="auto" latinLnBrk="0" hangingPunct="1">
              <a:lnSpc>
                <a:spcPts val="2707"/>
              </a:lnSpc>
              <a:spcBef>
                <a:spcPts val="0"/>
              </a:spcBef>
              <a:spcAft>
                <a:spcPts val="0"/>
              </a:spcAft>
              <a:buClrTx/>
              <a:buSzTx/>
              <a:buFontTx/>
              <a:buNone/>
              <a:tabLst/>
              <a:defRPr/>
            </a:pPr>
            <a:endParaRPr kumimoji="0" lang="en-US" sz="1804" b="0" i="0" u="none" strike="noStrike" kern="1200" cap="none" spc="0" normalizeH="0" baseline="0" noProof="0" dirty="0">
              <a:ln>
                <a:noFill/>
              </a:ln>
              <a:solidFill>
                <a:srgbClr val="FFFFFF"/>
              </a:solidFill>
              <a:effectLst/>
              <a:uLnTx/>
              <a:uFillTx/>
              <a:latin typeface="Calibri"/>
              <a:ea typeface="思源黑体 1"/>
              <a:cs typeface="+mn-cs"/>
            </a:endParaRPr>
          </a:p>
        </p:txBody>
      </p:sp>
    </p:spTree>
    <p:extLst>
      <p:ext uri="{BB962C8B-B14F-4D97-AF65-F5344CB8AC3E}">
        <p14:creationId xmlns:p14="http://schemas.microsoft.com/office/powerpoint/2010/main" val="2312708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45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3" y="266701"/>
            <a:ext cx="10412181" cy="961802"/>
          </a:xfrm>
          <a:prstGeom prst="rect">
            <a:avLst/>
          </a:prstGeom>
        </p:spPr>
        <p:txBody>
          <a:bodyPr wrap="square" lIns="0" tIns="0" rIns="0" bIns="0" rtlCol="0" anchor="t">
            <a:spAutoFit/>
          </a:bodyPr>
          <a:lstStyle/>
          <a:p>
            <a:pPr>
              <a:lnSpc>
                <a:spcPts val="7458"/>
              </a:lnSpc>
            </a:pPr>
            <a:r>
              <a:rPr lang="en-US" sz="6718" dirty="0" err="1">
                <a:solidFill>
                  <a:srgbClr val="FFFFFF"/>
                </a:solidFill>
                <a:ea typeface="庞门正道标题体"/>
              </a:rPr>
              <a:t>项目</a:t>
            </a:r>
            <a:r>
              <a:rPr lang="zh-CN" altLang="en-US" sz="6718" dirty="0">
                <a:solidFill>
                  <a:srgbClr val="FFFFFF"/>
                </a:solidFill>
                <a:ea typeface="庞门正道标题体"/>
              </a:rPr>
              <a:t>数据集统计数据汇总</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09600" y="2781301"/>
            <a:ext cx="13411200" cy="7238998"/>
          </a:xfrm>
          <a:custGeom>
            <a:avLst/>
            <a:gdLst/>
            <a:ahLst/>
            <a:cxnLst/>
            <a:rect l="l" t="t" r="r" b="b"/>
            <a:pathLst>
              <a:path w="5309350" h="5284147">
                <a:moveTo>
                  <a:pt x="0" y="0"/>
                </a:moveTo>
                <a:lnTo>
                  <a:pt x="5309350" y="0"/>
                </a:lnTo>
                <a:lnTo>
                  <a:pt x="5309350" y="5284148"/>
                </a:lnTo>
                <a:lnTo>
                  <a:pt x="0" y="5284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901072" y="3948043"/>
            <a:ext cx="4104951" cy="529119"/>
          </a:xfrm>
          <a:prstGeom prst="rect">
            <a:avLst/>
          </a:prstGeom>
        </p:spPr>
        <p:txBody>
          <a:bodyPr lIns="0" tIns="0" rIns="0" bIns="0" rtlCol="0" anchor="t">
            <a:spAutoFit/>
          </a:bodyPr>
          <a:lstStyle/>
          <a:p>
            <a:pPr algn="ctr">
              <a:lnSpc>
                <a:spcPts val="3996"/>
              </a:lnSpc>
            </a:pPr>
            <a:r>
              <a:rPr lang="zh-CN" altLang="en-US" sz="4400" dirty="0">
                <a:solidFill>
                  <a:srgbClr val="FFFFFF"/>
                </a:solidFill>
                <a:ea typeface="庞门正道标题体"/>
              </a:rPr>
              <a:t>数据集</a:t>
            </a:r>
            <a:r>
              <a:rPr lang="en-US" sz="4400" dirty="0" err="1">
                <a:solidFill>
                  <a:srgbClr val="FFFFFF"/>
                </a:solidFill>
                <a:ea typeface="庞门正道标题体"/>
              </a:rPr>
              <a:t>介绍</a:t>
            </a:r>
            <a:endParaRPr lang="en-US" sz="4400" dirty="0">
              <a:solidFill>
                <a:srgbClr val="FFFFFF"/>
              </a:solidFill>
              <a:ea typeface="庞门正道标题体"/>
            </a:endParaRPr>
          </a:p>
        </p:txBody>
      </p:sp>
      <p:sp>
        <p:nvSpPr>
          <p:cNvPr id="9" name="TextBox 9"/>
          <p:cNvSpPr txBox="1"/>
          <p:nvPr/>
        </p:nvSpPr>
        <p:spPr>
          <a:xfrm>
            <a:off x="1703542" y="5384060"/>
            <a:ext cx="11402857" cy="2414444"/>
          </a:xfrm>
          <a:prstGeom prst="rect">
            <a:avLst/>
          </a:prstGeom>
        </p:spPr>
        <p:txBody>
          <a:bodyPr wrap="square" lIns="0" tIns="0" rIns="0" bIns="0" rtlCol="0" anchor="t">
            <a:spAutoFit/>
          </a:bodyPr>
          <a:lstStyle/>
          <a:p>
            <a:pPr>
              <a:lnSpc>
                <a:spcPct val="125000"/>
              </a:lnSpc>
            </a:pPr>
            <a:r>
              <a:rPr lang="en-US" altLang="zh-CN" sz="3200" dirty="0">
                <a:solidFill>
                  <a:srgbClr val="FFFFFF"/>
                </a:solidFill>
                <a:ea typeface="思源黑体 1"/>
              </a:rPr>
              <a:t>N</a:t>
            </a:r>
            <a:r>
              <a:rPr lang="zh-CN" altLang="en-US" sz="3200" dirty="0">
                <a:solidFill>
                  <a:srgbClr val="FFFFFF"/>
                </a:solidFill>
                <a:ea typeface="思源黑体 1"/>
              </a:rPr>
              <a:t>为训练实例数，</a:t>
            </a:r>
            <a:r>
              <a:rPr lang="en-US" altLang="zh-CN" sz="3200" dirty="0">
                <a:solidFill>
                  <a:srgbClr val="FFFFFF"/>
                </a:solidFill>
                <a:ea typeface="思源黑体 1"/>
              </a:rPr>
              <a:t>M</a:t>
            </a:r>
            <a:r>
              <a:rPr lang="zh-CN" altLang="en-US" sz="3200" dirty="0">
                <a:solidFill>
                  <a:srgbClr val="FFFFFF"/>
                </a:solidFill>
                <a:ea typeface="思源黑体 1"/>
              </a:rPr>
              <a:t>为测试实例数，</a:t>
            </a:r>
            <a:r>
              <a:rPr lang="en-US" altLang="zh-CN" sz="3200" dirty="0">
                <a:solidFill>
                  <a:srgbClr val="FFFFFF"/>
                </a:solidFill>
                <a:ea typeface="思源黑体 1"/>
              </a:rPr>
              <a:t>D</a:t>
            </a:r>
            <a:r>
              <a:rPr lang="zh-CN" altLang="en-US" sz="3200" dirty="0">
                <a:solidFill>
                  <a:srgbClr val="FFFFFF"/>
                </a:solidFill>
                <a:ea typeface="思源黑体 1"/>
              </a:rPr>
              <a:t>为特征总数，</a:t>
            </a:r>
            <a:r>
              <a:rPr lang="en-US" altLang="zh-CN" sz="3200" dirty="0">
                <a:solidFill>
                  <a:srgbClr val="FFFFFF"/>
                </a:solidFill>
                <a:ea typeface="思源黑体 1"/>
              </a:rPr>
              <a:t>L</a:t>
            </a:r>
            <a:r>
              <a:rPr lang="zh-CN" altLang="en-US" sz="3200" dirty="0">
                <a:solidFill>
                  <a:srgbClr val="FFFFFF"/>
                </a:solidFill>
                <a:ea typeface="思源黑体 1"/>
              </a:rPr>
              <a:t>为类称签总数，</a:t>
            </a:r>
            <a:r>
              <a:rPr lang="en-US" altLang="zh-CN" sz="3200" dirty="0">
                <a:solidFill>
                  <a:srgbClr val="FFFFFF"/>
                </a:solidFill>
                <a:ea typeface="思源黑体 1"/>
              </a:rPr>
              <a:t>L</a:t>
            </a:r>
            <a:r>
              <a:rPr lang="zh-CN" altLang="en-US" sz="3200" dirty="0">
                <a:solidFill>
                  <a:srgbClr val="FFFFFF"/>
                </a:solidFill>
                <a:ea typeface="思源黑体 1"/>
              </a:rPr>
              <a:t>为每个文档的平均标签数，</a:t>
            </a:r>
            <a:r>
              <a:rPr lang="en-US" altLang="zh-CN" sz="3200" dirty="0">
                <a:solidFill>
                  <a:srgbClr val="FFFFFF"/>
                </a:solidFill>
                <a:ea typeface="思源黑体 1"/>
              </a:rPr>
              <a:t>L’</a:t>
            </a:r>
            <a:r>
              <a:rPr lang="zh-CN" altLang="en-US" sz="3200" dirty="0">
                <a:solidFill>
                  <a:srgbClr val="FFFFFF"/>
                </a:solidFill>
                <a:ea typeface="思源黑体 1"/>
              </a:rPr>
              <a:t>为每个标签的平均文档数，</a:t>
            </a:r>
            <a:r>
              <a:rPr lang="en-US" altLang="zh-CN" sz="3200" dirty="0">
                <a:solidFill>
                  <a:srgbClr val="FFFFFF"/>
                </a:solidFill>
                <a:ea typeface="思源黑体 1"/>
              </a:rPr>
              <a:t>W</a:t>
            </a:r>
            <a:r>
              <a:rPr lang="zh-CN" altLang="en-US" sz="3200" dirty="0">
                <a:solidFill>
                  <a:srgbClr val="FFFFFF"/>
                </a:solidFill>
                <a:ea typeface="思源黑体 1"/>
              </a:rPr>
              <a:t>平均 为训练集中每个文档的平均字数，</a:t>
            </a:r>
            <a:r>
              <a:rPr lang="en-US" altLang="zh-CN" sz="3200" dirty="0">
                <a:solidFill>
                  <a:srgbClr val="FFFFFF"/>
                </a:solidFill>
                <a:ea typeface="思源黑体 1"/>
              </a:rPr>
              <a:t>W’</a:t>
            </a:r>
            <a:r>
              <a:rPr lang="zh-CN" altLang="en-US" sz="3200" dirty="0">
                <a:solidFill>
                  <a:srgbClr val="FFFFFF"/>
                </a:solidFill>
                <a:ea typeface="思源黑体 1"/>
              </a:rPr>
              <a:t>是测试集中每个文档的平均字数</a:t>
            </a:r>
            <a:endParaRPr lang="en-US" sz="3200" dirty="0">
              <a:solidFill>
                <a:srgbClr val="FFFFFF"/>
              </a:solidFill>
              <a:ea typeface="思源黑体 1"/>
            </a:endParaRPr>
          </a:p>
        </p:txBody>
      </p:sp>
      <p:pic>
        <p:nvPicPr>
          <p:cNvPr id="14" name="图片 13">
            <a:extLst>
              <a:ext uri="{FF2B5EF4-FFF2-40B4-BE49-F238E27FC236}">
                <a16:creationId xmlns:a16="http://schemas.microsoft.com/office/drawing/2014/main" id="{C5CF534C-FFD4-BA9E-DF89-6DD089B5B04F}"/>
              </a:ext>
            </a:extLst>
          </p:cNvPr>
          <p:cNvPicPr>
            <a:picLocks noChangeAspect="1"/>
          </p:cNvPicPr>
          <p:nvPr/>
        </p:nvPicPr>
        <p:blipFill>
          <a:blip r:embed="rId9"/>
          <a:stretch>
            <a:fillRect/>
          </a:stretch>
        </p:blipFill>
        <p:spPr>
          <a:xfrm>
            <a:off x="7564282" y="1347728"/>
            <a:ext cx="10853175" cy="3352801"/>
          </a:xfrm>
          <a:prstGeom prst="rect">
            <a:avLst/>
          </a:prstGeom>
          <a:noFill/>
          <a:ln>
            <a:noFill/>
          </a:ln>
        </p:spPr>
      </p:pic>
    </p:spTree>
    <p:extLst>
      <p:ext uri="{BB962C8B-B14F-4D97-AF65-F5344CB8AC3E}">
        <p14:creationId xmlns:p14="http://schemas.microsoft.com/office/powerpoint/2010/main" val="3072716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433769"/>
            <a:ext cx="9953266" cy="1923604"/>
          </a:xfrm>
          <a:prstGeom prst="rect">
            <a:avLst/>
          </a:prstGeom>
        </p:spPr>
        <p:txBody>
          <a:bodyPr wrap="square" lIns="0" tIns="0" rIns="0" bIns="0" rtlCol="0" anchor="t">
            <a:spAutoFit/>
          </a:bodyPr>
          <a:lstStyle/>
          <a:p>
            <a:pPr marL="0" marR="0" lvl="0" indent="0" algn="l" defTabSz="914400" rtl="0" eaLnBrk="1" fontAlgn="auto" latinLnBrk="0" hangingPunct="1">
              <a:lnSpc>
                <a:spcPts val="7458"/>
              </a:lnSpc>
              <a:spcBef>
                <a:spcPts val="0"/>
              </a:spcBef>
              <a:spcAft>
                <a:spcPts val="0"/>
              </a:spcAft>
              <a:buClrTx/>
              <a:buSzTx/>
              <a:buFontTx/>
              <a:buNone/>
              <a:tabLst/>
              <a:defRPr/>
            </a:pPr>
            <a:r>
              <a:rPr kumimoji="0" lang="zh-CN" altLang="en-US" sz="6718" b="0" i="0" u="none" strike="noStrike" kern="1200" cap="none" spc="0" normalizeH="0" baseline="0" noProof="0" dirty="0">
                <a:ln>
                  <a:noFill/>
                </a:ln>
                <a:solidFill>
                  <a:srgbClr val="FFFFFF"/>
                </a:solidFill>
                <a:effectLst/>
                <a:uLnTx/>
                <a:uFillTx/>
                <a:latin typeface="Calibri"/>
                <a:ea typeface="庞门正道标题体"/>
                <a:cs typeface="+mn-cs"/>
              </a:rPr>
              <a:t>过程比较</a:t>
            </a:r>
            <a:r>
              <a:rPr kumimoji="0" lang="en-US" altLang="zh-CN" sz="6718" b="0" i="0" u="none" strike="noStrike" kern="1200" cap="none" spc="0" normalizeH="0" baseline="0" noProof="0" dirty="0">
                <a:ln>
                  <a:noFill/>
                </a:ln>
                <a:solidFill>
                  <a:srgbClr val="FFFFFF"/>
                </a:solidFill>
                <a:effectLst/>
                <a:uLnTx/>
                <a:uFillTx/>
                <a:latin typeface="Calibri"/>
                <a:ea typeface="庞门正道标题体"/>
                <a:cs typeface="+mn-cs"/>
              </a:rPr>
              <a:t>——</a:t>
            </a:r>
            <a:r>
              <a:rPr kumimoji="0" lang="zh-CN" altLang="en-US" sz="6718" b="0" i="0" u="none" strike="noStrike" kern="1200" cap="none" spc="0" normalizeH="0" baseline="0" noProof="0" dirty="0">
                <a:ln>
                  <a:noFill/>
                </a:ln>
                <a:solidFill>
                  <a:srgbClr val="FFFFFF"/>
                </a:solidFill>
                <a:effectLst/>
                <a:uLnTx/>
                <a:uFillTx/>
                <a:latin typeface="Calibri"/>
                <a:ea typeface="庞门正道标题体"/>
                <a:cs typeface="+mn-cs"/>
              </a:rPr>
              <a:t>评估指标</a:t>
            </a:r>
          </a:p>
          <a:p>
            <a:pPr marL="0" marR="0" lvl="0" indent="0" algn="l" defTabSz="914400" rtl="0" eaLnBrk="1" fontAlgn="auto" latinLnBrk="0" hangingPunct="1">
              <a:lnSpc>
                <a:spcPts val="7458"/>
              </a:lnSpc>
              <a:spcBef>
                <a:spcPts val="0"/>
              </a:spcBef>
              <a:spcAft>
                <a:spcPts val="0"/>
              </a:spcAft>
              <a:buClrTx/>
              <a:buSzTx/>
              <a:buFontTx/>
              <a:buNone/>
              <a:tabLst/>
              <a:defRPr/>
            </a:pPr>
            <a:endParaRPr kumimoji="0" lang="en-US" sz="6718" b="0" i="0" u="none" strike="noStrike" kern="1200" cap="none" spc="0" normalizeH="0" baseline="0" noProof="0" dirty="0">
              <a:ln>
                <a:noFill/>
              </a:ln>
              <a:solidFill>
                <a:srgbClr val="FFFFFF"/>
              </a:solidFill>
              <a:effectLst/>
              <a:uLnTx/>
              <a:uFillTx/>
              <a:latin typeface="Calibri"/>
              <a:ea typeface="庞门正道标题体"/>
              <a:cs typeface="+mn-cs"/>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95400" y="1866901"/>
            <a:ext cx="8510784" cy="3969546"/>
          </a:xfrm>
          <a:custGeom>
            <a:avLst/>
            <a:gdLst/>
            <a:ahLst/>
            <a:cxnLst/>
            <a:rect l="l" t="t" r="r" b="b"/>
            <a:pathLst>
              <a:path w="8223326" h="3016193">
                <a:moveTo>
                  <a:pt x="0" y="0"/>
                </a:moveTo>
                <a:lnTo>
                  <a:pt x="8223326" y="0"/>
                </a:lnTo>
                <a:lnTo>
                  <a:pt x="8223326" y="3016192"/>
                </a:lnTo>
                <a:lnTo>
                  <a:pt x="0" y="3016192"/>
                </a:lnTo>
                <a:lnTo>
                  <a:pt x="0" y="0"/>
                </a:lnTo>
                <a:close/>
              </a:path>
            </a:pathLst>
          </a:custGeom>
          <a:blipFill>
            <a:blip r:embed="rId7"/>
            <a:stretch>
              <a:fillRect l="-6672" r="-6592" b="-7223"/>
            </a:stretch>
          </a:blipFill>
          <a:ln cap="sq">
            <a:noFill/>
            <a:prstDash val="solid"/>
            <a:miter/>
          </a:ln>
        </p:spPr>
      </p:sp>
      <p:sp>
        <p:nvSpPr>
          <p:cNvPr id="8" name="TextBox 8"/>
          <p:cNvSpPr txBox="1"/>
          <p:nvPr/>
        </p:nvSpPr>
        <p:spPr>
          <a:xfrm>
            <a:off x="1571984" y="2885039"/>
            <a:ext cx="7715090" cy="2423740"/>
          </a:xfrm>
          <a:prstGeom prst="rect">
            <a:avLst/>
          </a:prstGeom>
        </p:spPr>
        <p:txBody>
          <a:bodyPr lIns="0" tIns="0" rIns="0" bIns="0" rtlCol="0" anchor="t">
            <a:spAutoFit/>
          </a:bodyPr>
          <a:lstStyle/>
          <a:p>
            <a:pPr marL="0" marR="0" lvl="0" indent="0" algn="l" defTabSz="914400" rtl="0" eaLnBrk="1" fontAlgn="auto" latinLnBrk="0" hangingPunct="1">
              <a:lnSpc>
                <a:spcPts val="2707"/>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在极端多标签分类数据集中，即使标签空间非常大，每个实例也只有很少的相关标签。这意味着，为每个测试实例提供一个包含潜在相关标签的简短排名列表以供用户参考非常重要，并评估此类排名列表的质量，重点是每个列表顶端的相关性。由于这些原因，基于排名的评估指标通常用于出较</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XMTC</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方法，包括</a:t>
            </a:r>
            <a:r>
              <a:rPr kumimoji="0" lang="en-US" altLang="zh-CN" sz="2400" b="0" i="0" u="none" strike="noStrike" kern="1200" cap="none" spc="0" normalizeH="0" baseline="0" noProof="0" dirty="0" err="1">
                <a:ln>
                  <a:noFill/>
                </a:ln>
                <a:solidFill>
                  <a:srgbClr val="FFFFFF"/>
                </a:solidFill>
                <a:effectLst/>
                <a:uLnTx/>
                <a:uFillTx/>
                <a:latin typeface="Calibri"/>
                <a:ea typeface="思源黑体 1"/>
                <a:cs typeface="+mn-cs"/>
              </a:rPr>
              <a:t>topK</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(P@K)</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的精度和归一化贴现累积收益</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(NDCG@K)</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a:t>
            </a:r>
            <a:endParaRPr kumimoji="0" lang="en-US" sz="2400" b="0" i="0" u="none" strike="noStrike" kern="1200" cap="none" spc="0" normalizeH="0" baseline="0" noProof="0" dirty="0">
              <a:ln>
                <a:noFill/>
              </a:ln>
              <a:solidFill>
                <a:srgbClr val="FFFFFF"/>
              </a:solidFill>
              <a:effectLst/>
              <a:uLnTx/>
              <a:uFillTx/>
              <a:latin typeface="Calibri"/>
              <a:ea typeface="思源黑体 1"/>
              <a:cs typeface="+mn-cs"/>
            </a:endParaRPr>
          </a:p>
        </p:txBody>
      </p:sp>
      <p:sp>
        <p:nvSpPr>
          <p:cNvPr id="9" name="Freeform 9"/>
          <p:cNvSpPr/>
          <p:nvPr/>
        </p:nvSpPr>
        <p:spPr>
          <a:xfrm>
            <a:off x="1295399" y="5836445"/>
            <a:ext cx="8839201" cy="3498055"/>
          </a:xfrm>
          <a:custGeom>
            <a:avLst/>
            <a:gdLst/>
            <a:ahLst/>
            <a:cxnLst/>
            <a:rect l="l" t="t" r="r" b="b"/>
            <a:pathLst>
              <a:path w="8223326" h="3016193">
                <a:moveTo>
                  <a:pt x="0" y="0"/>
                </a:moveTo>
                <a:lnTo>
                  <a:pt x="8223326" y="0"/>
                </a:lnTo>
                <a:lnTo>
                  <a:pt x="8223326" y="3016193"/>
                </a:lnTo>
                <a:lnTo>
                  <a:pt x="0" y="3016193"/>
                </a:lnTo>
                <a:lnTo>
                  <a:pt x="0" y="0"/>
                </a:lnTo>
                <a:close/>
              </a:path>
            </a:pathLst>
          </a:custGeom>
          <a:blipFill>
            <a:blip r:embed="rId7"/>
            <a:stretch>
              <a:fillRect l="-6672" r="-6592" b="-7223"/>
            </a:stretch>
          </a:blipFill>
          <a:ln cap="sq">
            <a:noFill/>
            <a:prstDash val="solid"/>
            <a:miter/>
          </a:ln>
        </p:spPr>
      </p:sp>
      <p:sp>
        <p:nvSpPr>
          <p:cNvPr id="11" name="TextBox 11"/>
          <p:cNvSpPr txBox="1"/>
          <p:nvPr/>
        </p:nvSpPr>
        <p:spPr>
          <a:xfrm>
            <a:off x="1571984" y="7035104"/>
            <a:ext cx="7715090" cy="1384995"/>
          </a:xfrm>
          <a:prstGeom prst="rect">
            <a:avLst/>
          </a:prstGeom>
        </p:spPr>
        <p:txBody>
          <a:bodyPr lIns="0" tIns="0" rIns="0" bIns="0" rtlCol="0" anchor="t">
            <a:spAutoFit/>
          </a:bodyPr>
          <a:lstStyle/>
          <a:p>
            <a:pPr marL="0" marR="0" lvl="0" indent="0" algn="l" defTabSz="914400" rtl="0" eaLnBrk="1" fontAlgn="auto" latinLnBrk="0" hangingPunct="1">
              <a:lnSpc>
                <a:spcPts val="2707"/>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其中                 是文档系统预测排名列表的前</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k</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部分中真正相关标签的排名素引集，</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llyll0</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计算基本真值标签向量</a:t>
            </a:r>
            <a:r>
              <a:rPr kumimoji="0" lang="el-GR" altLang="zh-CN" sz="2400" b="0" i="0" u="none" strike="noStrike" kern="1200" cap="none" spc="0" normalizeH="0" baseline="0" noProof="0" dirty="0">
                <a:ln>
                  <a:noFill/>
                </a:ln>
                <a:solidFill>
                  <a:srgbClr val="FFFFFF"/>
                </a:solidFill>
                <a:effectLst/>
                <a:uLnTx/>
                <a:uFillTx/>
                <a:latin typeface="Calibri"/>
                <a:ea typeface="思源黑体 1"/>
                <a:cs typeface="+mn-cs"/>
              </a:rPr>
              <a:t>γ</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中的相关标签的数量。计算每个测试文档的</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P@K</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和</a:t>
            </a:r>
            <a:r>
              <a:rPr kumimoji="0" lang="en-US" altLang="zh-CN" sz="2400" b="0" i="0" u="none" strike="noStrike" kern="1200" cap="none" spc="0" normalizeH="0" baseline="0" noProof="0" dirty="0">
                <a:ln>
                  <a:noFill/>
                </a:ln>
                <a:solidFill>
                  <a:srgbClr val="FFFFFF"/>
                </a:solidFill>
                <a:effectLst/>
                <a:uLnTx/>
                <a:uFillTx/>
                <a:latin typeface="Calibri"/>
                <a:ea typeface="思源黑体 1"/>
                <a:cs typeface="+mn-cs"/>
              </a:rPr>
              <a:t>NDCG@K,</a:t>
            </a:r>
            <a:r>
              <a:rPr kumimoji="0" lang="zh-CN" altLang="en-US" sz="2400" b="0" i="0" u="none" strike="noStrike" kern="1200" cap="none" spc="0" normalizeH="0" baseline="0" noProof="0" dirty="0">
                <a:ln>
                  <a:noFill/>
                </a:ln>
                <a:solidFill>
                  <a:srgbClr val="FFFFFF"/>
                </a:solidFill>
                <a:effectLst/>
                <a:uLnTx/>
                <a:uFillTx/>
                <a:latin typeface="Calibri"/>
                <a:ea typeface="思源黑体 1"/>
                <a:cs typeface="+mn-cs"/>
              </a:rPr>
              <a:t>然后对所有文档进行平均。</a:t>
            </a:r>
            <a:endParaRPr kumimoji="0" lang="en-US" sz="2400" b="0" i="0" u="none" strike="noStrike" kern="1200" cap="none" spc="0" normalizeH="0" baseline="0" noProof="0" dirty="0">
              <a:ln>
                <a:noFill/>
              </a:ln>
              <a:solidFill>
                <a:srgbClr val="FFFFFF"/>
              </a:solidFill>
              <a:effectLst/>
              <a:uLnTx/>
              <a:uFillTx/>
              <a:latin typeface="Calibri"/>
              <a:ea typeface="思源黑体 1"/>
              <a:cs typeface="+mn-cs"/>
            </a:endParaRPr>
          </a:p>
        </p:txBody>
      </p:sp>
      <p:sp>
        <p:nvSpPr>
          <p:cNvPr id="12" name="Freeform 12"/>
          <p:cNvSpPr/>
          <p:nvPr/>
        </p:nvSpPr>
        <p:spPr>
          <a:xfrm>
            <a:off x="10820401" y="3848100"/>
            <a:ext cx="6891820" cy="3657600"/>
          </a:xfrm>
          <a:custGeom>
            <a:avLst/>
            <a:gdLst/>
            <a:ahLst/>
            <a:cxnLst/>
            <a:rect l="l" t="t" r="r" b="b"/>
            <a:pathLst>
              <a:path w="5261848" h="6503628">
                <a:moveTo>
                  <a:pt x="0" y="0"/>
                </a:moveTo>
                <a:lnTo>
                  <a:pt x="5261848" y="0"/>
                </a:lnTo>
                <a:lnTo>
                  <a:pt x="5261848" y="6503629"/>
                </a:lnTo>
                <a:lnTo>
                  <a:pt x="0" y="6503629"/>
                </a:lnTo>
                <a:lnTo>
                  <a:pt x="0" y="0"/>
                </a:lnTo>
                <a:close/>
              </a:path>
            </a:pathLst>
          </a:custGeom>
          <a:blipFill>
            <a:blip r:embed="rId8"/>
            <a:stretch>
              <a:fillRect l="-249629" t="-6712" r="-280660" b="-5900"/>
            </a:stretch>
          </a:blipFill>
          <a:ln cap="sq">
            <a:noFill/>
            <a:prstDash val="solid"/>
            <a:miter/>
          </a:ln>
        </p:spPr>
      </p:sp>
      <p:pic>
        <p:nvPicPr>
          <p:cNvPr id="7" name="图片 6">
            <a:extLst>
              <a:ext uri="{FF2B5EF4-FFF2-40B4-BE49-F238E27FC236}">
                <a16:creationId xmlns:a16="http://schemas.microsoft.com/office/drawing/2014/main" id="{2379D742-C34C-79B6-67EA-268DCAFA1DBC}"/>
              </a:ext>
            </a:extLst>
          </p:cNvPr>
          <p:cNvPicPr>
            <a:picLocks noChangeAspect="1"/>
          </p:cNvPicPr>
          <p:nvPr/>
        </p:nvPicPr>
        <p:blipFill>
          <a:blip r:embed="rId9"/>
          <a:stretch>
            <a:fillRect/>
          </a:stretch>
        </p:blipFill>
        <p:spPr>
          <a:xfrm>
            <a:off x="2286000" y="6566734"/>
            <a:ext cx="926769" cy="756047"/>
          </a:xfrm>
          <a:prstGeom prst="rect">
            <a:avLst/>
          </a:prstGeom>
        </p:spPr>
      </p:pic>
      <p:pic>
        <p:nvPicPr>
          <p:cNvPr id="10" name="图片 9">
            <a:extLst>
              <a:ext uri="{FF2B5EF4-FFF2-40B4-BE49-F238E27FC236}">
                <a16:creationId xmlns:a16="http://schemas.microsoft.com/office/drawing/2014/main" id="{FE66B97A-7C43-15E1-384C-6136F5DB2204}"/>
              </a:ext>
            </a:extLst>
          </p:cNvPr>
          <p:cNvPicPr>
            <a:picLocks noChangeAspect="1"/>
          </p:cNvPicPr>
          <p:nvPr/>
        </p:nvPicPr>
        <p:blipFill>
          <a:blip r:embed="rId10"/>
          <a:stretch>
            <a:fillRect/>
          </a:stretch>
        </p:blipFill>
        <p:spPr>
          <a:xfrm>
            <a:off x="10820400" y="4000500"/>
            <a:ext cx="6891821" cy="3256136"/>
          </a:xfrm>
          <a:prstGeom prst="rect">
            <a:avLst/>
          </a:prstGeom>
        </p:spPr>
      </p:pic>
    </p:spTree>
    <p:extLst>
      <p:ext uri="{BB962C8B-B14F-4D97-AF65-F5344CB8AC3E}">
        <p14:creationId xmlns:p14="http://schemas.microsoft.com/office/powerpoint/2010/main" val="60631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433769"/>
            <a:ext cx="9953266" cy="1923604"/>
          </a:xfrm>
          <a:prstGeom prst="rect">
            <a:avLst/>
          </a:prstGeom>
        </p:spPr>
        <p:txBody>
          <a:bodyPr wrap="square" lIns="0" tIns="0" rIns="0" bIns="0" rtlCol="0" anchor="t">
            <a:spAutoFit/>
          </a:bodyPr>
          <a:lstStyle/>
          <a:p>
            <a:pPr marL="0" marR="0" lvl="0" indent="0" algn="l" defTabSz="914400" rtl="0" eaLnBrk="1" fontAlgn="auto" latinLnBrk="0" hangingPunct="1">
              <a:lnSpc>
                <a:spcPts val="7458"/>
              </a:lnSpc>
              <a:spcBef>
                <a:spcPts val="0"/>
              </a:spcBef>
              <a:spcAft>
                <a:spcPts val="0"/>
              </a:spcAft>
              <a:buClrTx/>
              <a:buSzTx/>
              <a:buFontTx/>
              <a:buNone/>
              <a:tabLst/>
              <a:defRPr/>
            </a:pPr>
            <a:r>
              <a:rPr lang="zh-CN" altLang="en-US" sz="6718" dirty="0">
                <a:solidFill>
                  <a:srgbClr val="FFFFFF"/>
                </a:solidFill>
                <a:latin typeface="Calibri"/>
                <a:ea typeface="庞门正道标题体"/>
              </a:rPr>
              <a:t>结果分析</a:t>
            </a:r>
            <a:endParaRPr kumimoji="0" lang="zh-CN" altLang="en-US" sz="6718" b="0" i="0" u="none" strike="noStrike" kern="1200" cap="none" spc="0" normalizeH="0" baseline="0" noProof="0" dirty="0">
              <a:ln>
                <a:noFill/>
              </a:ln>
              <a:solidFill>
                <a:srgbClr val="FFFFFF"/>
              </a:solidFill>
              <a:effectLst/>
              <a:uLnTx/>
              <a:uFillTx/>
              <a:latin typeface="Calibri"/>
              <a:ea typeface="庞门正道标题体"/>
              <a:cs typeface="+mn-cs"/>
            </a:endParaRPr>
          </a:p>
          <a:p>
            <a:pPr marL="0" marR="0" lvl="0" indent="0" algn="l" defTabSz="914400" rtl="0" eaLnBrk="1" fontAlgn="auto" latinLnBrk="0" hangingPunct="1">
              <a:lnSpc>
                <a:spcPts val="7458"/>
              </a:lnSpc>
              <a:spcBef>
                <a:spcPts val="0"/>
              </a:spcBef>
              <a:spcAft>
                <a:spcPts val="0"/>
              </a:spcAft>
              <a:buClrTx/>
              <a:buSzTx/>
              <a:buFontTx/>
              <a:buNone/>
              <a:tabLst/>
              <a:defRPr/>
            </a:pPr>
            <a:endParaRPr kumimoji="0" lang="en-US" sz="6718" b="0" i="0" u="none" strike="noStrike" kern="1200" cap="none" spc="0" normalizeH="0" baseline="0" noProof="0" dirty="0">
              <a:ln>
                <a:noFill/>
              </a:ln>
              <a:solidFill>
                <a:srgbClr val="FFFFFF"/>
              </a:solidFill>
              <a:effectLst/>
              <a:uLnTx/>
              <a:uFillTx/>
              <a:latin typeface="Calibri"/>
              <a:ea typeface="庞门正道标题体"/>
              <a:cs typeface="+mn-cs"/>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9124951" y="2560794"/>
            <a:ext cx="8419265" cy="5554506"/>
          </a:xfrm>
          <a:custGeom>
            <a:avLst/>
            <a:gdLst/>
            <a:ahLst/>
            <a:cxnLst/>
            <a:rect l="l" t="t" r="r" b="b"/>
            <a:pathLst>
              <a:path w="5261848" h="6503628">
                <a:moveTo>
                  <a:pt x="0" y="0"/>
                </a:moveTo>
                <a:lnTo>
                  <a:pt x="5261848" y="0"/>
                </a:lnTo>
                <a:lnTo>
                  <a:pt x="5261848" y="6503629"/>
                </a:lnTo>
                <a:lnTo>
                  <a:pt x="0" y="6503629"/>
                </a:lnTo>
                <a:lnTo>
                  <a:pt x="0" y="0"/>
                </a:lnTo>
                <a:close/>
              </a:path>
            </a:pathLst>
          </a:custGeom>
          <a:blipFill>
            <a:blip r:embed="rId7"/>
            <a:stretch>
              <a:fillRect l="-249629" t="-6712" r="-280660" b="-5900"/>
            </a:stretch>
          </a:blipFill>
          <a:ln cap="sq">
            <a:noFill/>
            <a:prstDash val="solid"/>
            <a:miter/>
          </a:ln>
        </p:spPr>
      </p:sp>
      <p:pic>
        <p:nvPicPr>
          <p:cNvPr id="7" name="图片 6">
            <a:extLst>
              <a:ext uri="{FF2B5EF4-FFF2-40B4-BE49-F238E27FC236}">
                <a16:creationId xmlns:a16="http://schemas.microsoft.com/office/drawing/2014/main" id="{547F4445-E8EF-C623-C90E-9C0DA153D3EA}"/>
              </a:ext>
            </a:extLst>
          </p:cNvPr>
          <p:cNvPicPr>
            <a:picLocks noChangeAspect="1"/>
          </p:cNvPicPr>
          <p:nvPr/>
        </p:nvPicPr>
        <p:blipFill>
          <a:blip r:embed="rId8"/>
          <a:stretch>
            <a:fillRect/>
          </a:stretch>
        </p:blipFill>
        <p:spPr>
          <a:xfrm>
            <a:off x="1066800" y="1568709"/>
            <a:ext cx="6427797" cy="6775192"/>
          </a:xfrm>
          <a:prstGeom prst="rect">
            <a:avLst/>
          </a:prstGeom>
        </p:spPr>
      </p:pic>
      <p:pic>
        <p:nvPicPr>
          <p:cNvPr id="10" name="图片 9">
            <a:extLst>
              <a:ext uri="{FF2B5EF4-FFF2-40B4-BE49-F238E27FC236}">
                <a16:creationId xmlns:a16="http://schemas.microsoft.com/office/drawing/2014/main" id="{1FFBBABE-8B8B-0690-A18D-7D1FEDC744D0}"/>
              </a:ext>
            </a:extLst>
          </p:cNvPr>
          <p:cNvPicPr>
            <a:picLocks noChangeAspect="1"/>
          </p:cNvPicPr>
          <p:nvPr/>
        </p:nvPicPr>
        <p:blipFill>
          <a:blip r:embed="rId9"/>
          <a:stretch>
            <a:fillRect/>
          </a:stretch>
        </p:blipFill>
        <p:spPr>
          <a:xfrm>
            <a:off x="1066800" y="2190973"/>
            <a:ext cx="6427797" cy="5388859"/>
          </a:xfrm>
          <a:prstGeom prst="rect">
            <a:avLst/>
          </a:prstGeom>
          <a:noFill/>
          <a:ln>
            <a:noFill/>
          </a:ln>
        </p:spPr>
      </p:pic>
      <p:pic>
        <p:nvPicPr>
          <p:cNvPr id="17" name="图片 16">
            <a:extLst>
              <a:ext uri="{FF2B5EF4-FFF2-40B4-BE49-F238E27FC236}">
                <a16:creationId xmlns:a16="http://schemas.microsoft.com/office/drawing/2014/main" id="{8EAD41F7-3121-65EB-04AE-9FF2222A0EFE}"/>
              </a:ext>
            </a:extLst>
          </p:cNvPr>
          <p:cNvPicPr>
            <a:picLocks noChangeAspect="1"/>
          </p:cNvPicPr>
          <p:nvPr/>
        </p:nvPicPr>
        <p:blipFill>
          <a:blip r:embed="rId10"/>
          <a:stretch>
            <a:fillRect/>
          </a:stretch>
        </p:blipFill>
        <p:spPr>
          <a:xfrm>
            <a:off x="9163050" y="2936968"/>
            <a:ext cx="8381166" cy="4789238"/>
          </a:xfrm>
          <a:prstGeom prst="rect">
            <a:avLst/>
          </a:prstGeom>
          <a:noFill/>
          <a:ln>
            <a:noFill/>
          </a:ln>
        </p:spPr>
      </p:pic>
    </p:spTree>
    <p:extLst>
      <p:ext uri="{BB962C8B-B14F-4D97-AF65-F5344CB8AC3E}">
        <p14:creationId xmlns:p14="http://schemas.microsoft.com/office/powerpoint/2010/main" val="67148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59146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实验结果分析</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724400" y="2152274"/>
            <a:ext cx="8609693" cy="3157906"/>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sp>
      <p:sp>
        <p:nvSpPr>
          <p:cNvPr id="7" name="Freeform 7"/>
          <p:cNvSpPr/>
          <p:nvPr/>
        </p:nvSpPr>
        <p:spPr>
          <a:xfrm>
            <a:off x="1246375" y="2262034"/>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8" name="Group 8"/>
          <p:cNvGrpSpPr/>
          <p:nvPr/>
        </p:nvGrpSpPr>
        <p:grpSpPr>
          <a:xfrm>
            <a:off x="1502404" y="2523779"/>
            <a:ext cx="2456820" cy="24568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13" name="TextBox 13"/>
          <p:cNvSpPr txBox="1"/>
          <p:nvPr/>
        </p:nvSpPr>
        <p:spPr>
          <a:xfrm>
            <a:off x="4839153" y="2967039"/>
            <a:ext cx="7843806" cy="1810817"/>
          </a:xfrm>
          <a:prstGeom prst="rect">
            <a:avLst/>
          </a:prstGeom>
        </p:spPr>
        <p:txBody>
          <a:bodyPr lIns="0" tIns="0" rIns="0" bIns="0" rtlCol="0" anchor="t">
            <a:spAutoFit/>
          </a:bodyPr>
          <a:lstStyle/>
          <a:p>
            <a:pPr>
              <a:lnSpc>
                <a:spcPct val="125000"/>
              </a:lnSpc>
            </a:pPr>
            <a:r>
              <a:rPr lang="zh-CN" altLang="en-US" sz="2400" dirty="0">
                <a:solidFill>
                  <a:srgbClr val="FFFFFF"/>
                </a:solidFill>
                <a:ea typeface="思源黑体 1"/>
              </a:rPr>
              <a:t>上面两表分别总结了所有方法在所有六个数据集上的</a:t>
            </a:r>
            <a:r>
              <a:rPr lang="en-US" sz="2400" dirty="0">
                <a:solidFill>
                  <a:srgbClr val="FFFFFF"/>
                </a:solidFill>
                <a:ea typeface="思源黑体 1"/>
              </a:rPr>
              <a:t>PBK</a:t>
            </a:r>
            <a:r>
              <a:rPr lang="zh-CN" altLang="en-US" sz="2400" dirty="0">
                <a:solidFill>
                  <a:srgbClr val="FFFFFF"/>
                </a:solidFill>
                <a:ea typeface="思源黑体 1"/>
              </a:rPr>
              <a:t>和</a:t>
            </a:r>
            <a:r>
              <a:rPr lang="en-US" sz="2400" dirty="0">
                <a:solidFill>
                  <a:srgbClr val="FFFFFF"/>
                </a:solidFill>
                <a:ea typeface="思源黑体 1"/>
              </a:rPr>
              <a:t>NDCG@K</a:t>
            </a:r>
            <a:r>
              <a:rPr lang="zh-CN" altLang="en-US" sz="2400" dirty="0">
                <a:solidFill>
                  <a:srgbClr val="FFFFFF"/>
                </a:solidFill>
                <a:ea typeface="思源黑体 1"/>
              </a:rPr>
              <a:t>性能。我们进行了配对的检验，将每种方法的性能得分与同一行中的最佳方法进行比较，其中每个测试集中的文档数就是试验数。</a:t>
            </a:r>
            <a:endParaRPr lang="en-US" sz="2400" dirty="0">
              <a:solidFill>
                <a:srgbClr val="FFFFFF"/>
              </a:solidFill>
              <a:ea typeface="思源黑体 1"/>
            </a:endParaRPr>
          </a:p>
        </p:txBody>
      </p:sp>
      <p:sp>
        <p:nvSpPr>
          <p:cNvPr id="14" name="Freeform 14"/>
          <p:cNvSpPr/>
          <p:nvPr/>
        </p:nvSpPr>
        <p:spPr>
          <a:xfrm>
            <a:off x="4692838" y="5397384"/>
            <a:ext cx="12909362" cy="3784716"/>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7"/>
            <a:stretch>
              <a:fillRect l="-6672" r="-6592" b="-7223"/>
            </a:stretch>
          </a:blipFill>
          <a:ln cap="sq">
            <a:noFill/>
            <a:prstDash val="solid"/>
            <a:miter/>
          </a:ln>
        </p:spPr>
      </p:sp>
      <p:sp>
        <p:nvSpPr>
          <p:cNvPr id="15" name="Freeform 15"/>
          <p:cNvSpPr/>
          <p:nvPr/>
        </p:nvSpPr>
        <p:spPr>
          <a:xfrm>
            <a:off x="1213115" y="5531856"/>
            <a:ext cx="2905107" cy="2903418"/>
          </a:xfrm>
          <a:custGeom>
            <a:avLst/>
            <a:gdLst/>
            <a:ahLst/>
            <a:cxnLst/>
            <a:rect l="l" t="t" r="r" b="b"/>
            <a:pathLst>
              <a:path w="2905107" h="2903418">
                <a:moveTo>
                  <a:pt x="0" y="0"/>
                </a:moveTo>
                <a:lnTo>
                  <a:pt x="2905107" y="0"/>
                </a:lnTo>
                <a:lnTo>
                  <a:pt x="2905107" y="2903418"/>
                </a:lnTo>
                <a:lnTo>
                  <a:pt x="0" y="2903418"/>
                </a:lnTo>
                <a:lnTo>
                  <a:pt x="0" y="0"/>
                </a:lnTo>
                <a:close/>
              </a:path>
            </a:pathLst>
          </a:custGeom>
          <a:blipFill>
            <a:blip r:embed="rId8"/>
            <a:stretch>
              <a:fillRect/>
            </a:stretch>
          </a:blipFill>
          <a:ln cap="sq">
            <a:noFill/>
            <a:prstDash val="solid"/>
            <a:miter/>
          </a:ln>
        </p:spPr>
      </p:sp>
      <p:grpSp>
        <p:nvGrpSpPr>
          <p:cNvPr id="16" name="Group 16"/>
          <p:cNvGrpSpPr/>
          <p:nvPr/>
        </p:nvGrpSpPr>
        <p:grpSpPr>
          <a:xfrm>
            <a:off x="1423850" y="5780923"/>
            <a:ext cx="2456820" cy="245682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FABD8"/>
              </a:solidFill>
              <a:prstDash val="dash"/>
              <a:miter/>
            </a:ln>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707"/>
                </a:lnSpc>
              </a:pPr>
              <a:endParaRPr/>
            </a:p>
          </p:txBody>
        </p:sp>
      </p:grpSp>
      <p:sp>
        <p:nvSpPr>
          <p:cNvPr id="21" name="TextBox 21"/>
          <p:cNvSpPr txBox="1"/>
          <p:nvPr/>
        </p:nvSpPr>
        <p:spPr>
          <a:xfrm>
            <a:off x="5029200" y="6286500"/>
            <a:ext cx="11734800" cy="2744534"/>
          </a:xfrm>
          <a:prstGeom prst="rect">
            <a:avLst/>
          </a:prstGeom>
        </p:spPr>
        <p:txBody>
          <a:bodyPr wrap="square" lIns="0" tIns="0" rIns="0" bIns="0" rtlCol="0" anchor="t">
            <a:spAutoFit/>
          </a:bodyPr>
          <a:lstStyle/>
          <a:p>
            <a:pPr>
              <a:lnSpc>
                <a:spcPts val="2707"/>
              </a:lnSpc>
            </a:pP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从</a:t>
            </a:r>
            <a:r>
              <a:rPr lang="zh-CN" altLang="en-US"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左边的</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表可以看出，</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XML-CNN</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在表中的</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18</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行中有</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11</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行得分最高，并且</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11</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分中的每一分在统计学上都比相应行中的第二好分显著</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另一方面，目标嵌入方法</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SLEEC</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4</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行中最好，深度学习方法</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Bow-CNN</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2</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行中最好，基于树的集成方法</a:t>
            </a:r>
            <a:r>
              <a:rPr lang="en-US" altLang="zh-CN" sz="2400" kern="100" spc="-115" dirty="0" err="1">
                <a:solidFill>
                  <a:schemeClr val="bg1"/>
                </a:solidFill>
                <a:effectLst/>
                <a:latin typeface="Calibri" panose="020F0502020204030204" pitchFamily="34" charset="0"/>
                <a:ea typeface="宋体" panose="02010600030101010101" pitchFamily="2" charset="-122"/>
                <a:cs typeface="宋体" panose="02010600030101010101" pitchFamily="2" charset="-122"/>
              </a:rPr>
              <a:t>FastXML</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行中最好。在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NDCG@K</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分的表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3</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中也可以找到类似的观察结果，其中</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XML-CNN</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18</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行中的</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12</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行中取得了最好的结果。在拥有超过</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200</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万个文档和</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500,000</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个标签的</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Wiki-500K</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数据集上，</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XML-CNN</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P@K</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中比第二好的方法高出</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11.7%</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15.3%,</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K=1,3,5</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时</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NDCG②K</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中表现优于</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11.5%~11.7%</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XML-CNN</a:t>
            </a:r>
            <a:r>
              <a:rPr lang="zh-CN" altLang="zh-CN" sz="2400"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没有最高分的行中，它是第二高分。</a:t>
            </a:r>
          </a:p>
          <a:p>
            <a:pPr>
              <a:lnSpc>
                <a:spcPts val="2707"/>
              </a:lnSpc>
            </a:pPr>
            <a:endParaRPr lang="en-US" sz="1804" dirty="0">
              <a:solidFill>
                <a:srgbClr val="FFFFFF"/>
              </a:solidFill>
              <a:ea typeface="思源黑体 1"/>
            </a:endParaRPr>
          </a:p>
        </p:txBody>
      </p:sp>
    </p:spTree>
    <p:extLst>
      <p:ext uri="{BB962C8B-B14F-4D97-AF65-F5344CB8AC3E}">
        <p14:creationId xmlns:p14="http://schemas.microsoft.com/office/powerpoint/2010/main" val="245981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结果一</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09800" y="4533900"/>
            <a:ext cx="14020800" cy="4251280"/>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1" name="TextBox 11"/>
          <p:cNvSpPr txBox="1"/>
          <p:nvPr/>
        </p:nvSpPr>
        <p:spPr>
          <a:xfrm>
            <a:off x="2667000" y="2313503"/>
            <a:ext cx="8534400" cy="1324786"/>
          </a:xfrm>
          <a:prstGeom prst="rect">
            <a:avLst/>
          </a:prstGeom>
        </p:spPr>
        <p:txBody>
          <a:bodyPr wrap="square" lIns="0" tIns="0" rIns="0" bIns="0" rtlCol="0" anchor="t">
            <a:spAutoFit/>
          </a:bodyPr>
          <a:lstStyle/>
          <a:p>
            <a:pPr>
              <a:lnSpc>
                <a:spcPct val="125000"/>
              </a:lnSpc>
            </a:pPr>
            <a:r>
              <a:rPr lang="zh-CN"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为什么</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 XML-CNN</a:t>
            </a:r>
            <a:r>
              <a:rPr lang="zh-CN"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在</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RCV1</a:t>
            </a:r>
            <a:r>
              <a:rPr lang="zh-CN"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Amazon-12K</a:t>
            </a:r>
            <a:r>
              <a:rPr lang="zh-CN"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和</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Wikl-500K</a:t>
            </a:r>
            <a:r>
              <a:rPr lang="zh-CN"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的数据集上表现特别出色</a:t>
            </a:r>
            <a:endParaRPr lang="en-US" sz="3600" b="1" dirty="0">
              <a:solidFill>
                <a:schemeClr val="bg1"/>
              </a:solidFill>
              <a:ea typeface="庞门正道标题体"/>
            </a:endParaRPr>
          </a:p>
        </p:txBody>
      </p:sp>
      <p:sp>
        <p:nvSpPr>
          <p:cNvPr id="14" name="TextBox 14"/>
          <p:cNvSpPr txBox="1"/>
          <p:nvPr/>
        </p:nvSpPr>
        <p:spPr>
          <a:xfrm>
            <a:off x="2943465" y="4991100"/>
            <a:ext cx="10950995" cy="2516586"/>
          </a:xfrm>
          <a:prstGeom prst="rect">
            <a:avLst/>
          </a:prstGeom>
        </p:spPr>
        <p:txBody>
          <a:bodyPr lIns="0" tIns="0" rIns="0" bIns="0" rtlCol="0" anchor="t">
            <a:spAutoFit/>
          </a:bodyPr>
          <a:lstStyle/>
          <a:p>
            <a:pPr>
              <a:lnSpc>
                <a:spcPct val="150000"/>
              </a:lnSpc>
            </a:pPr>
            <a:r>
              <a:rPr lang="zh-CN" altLang="en-US" sz="2800" dirty="0">
                <a:solidFill>
                  <a:srgbClr val="FFFFFF"/>
                </a:solidFill>
                <a:ea typeface="思源黑体 1"/>
              </a:rPr>
              <a:t>我们注意到，这些数据集每个类的训练实例数比其他数据集中的训练实例数要多。这证实了我们对深度学习的直觉：与其他方法相比，深度学习通常需要更多的训练数据才能获得有利的性能，而</a:t>
            </a:r>
            <a:r>
              <a:rPr lang="en-US" altLang="zh-CN" sz="2800" dirty="0">
                <a:solidFill>
                  <a:srgbClr val="FFFFFF"/>
                </a:solidFill>
                <a:ea typeface="思源黑体 1"/>
              </a:rPr>
              <a:t>XML-CNN</a:t>
            </a:r>
            <a:r>
              <a:rPr lang="zh-CN" altLang="en-US" sz="2800" dirty="0">
                <a:solidFill>
                  <a:srgbClr val="FFFFFF"/>
                </a:solidFill>
                <a:ea typeface="思源黑体 1"/>
              </a:rPr>
              <a:t>成功地在这些数据集上利用了这一优势。</a:t>
            </a:r>
            <a:endParaRPr lang="en-US" sz="28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spTree>
    <p:extLst>
      <p:ext uri="{BB962C8B-B14F-4D97-AF65-F5344CB8AC3E}">
        <p14:creationId xmlns:p14="http://schemas.microsoft.com/office/powerpoint/2010/main" val="3400739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结果二</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09800" y="4533900"/>
            <a:ext cx="14020800" cy="4251280"/>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1" name="TextBox 11"/>
          <p:cNvSpPr txBox="1"/>
          <p:nvPr/>
        </p:nvSpPr>
        <p:spPr>
          <a:xfrm>
            <a:off x="2667000" y="2313503"/>
            <a:ext cx="8534400" cy="1324786"/>
          </a:xfrm>
          <a:prstGeom prst="rect">
            <a:avLst/>
          </a:prstGeom>
        </p:spPr>
        <p:txBody>
          <a:bodyPr wrap="square" lIns="0" tIns="0" rIns="0" bIns="0" rtlCol="0" anchor="t">
            <a:spAutoFit/>
          </a:bodyPr>
          <a:lstStyle/>
          <a:p>
            <a:pPr>
              <a:lnSpc>
                <a:spcPct val="125000"/>
              </a:lnSpc>
            </a:pP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为什么</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SLEEC</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作为代表的目标嵌入方法，在</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EUR-Lex</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和</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Wiki-30K</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上表现最强</a:t>
            </a:r>
            <a:endParaRPr lang="en-US" sz="3600" b="1" dirty="0">
              <a:solidFill>
                <a:schemeClr val="bg1"/>
              </a:solidFill>
              <a:ea typeface="庞门正道标题体"/>
            </a:endParaRPr>
          </a:p>
        </p:txBody>
      </p:sp>
      <p:sp>
        <p:nvSpPr>
          <p:cNvPr id="14" name="TextBox 14"/>
          <p:cNvSpPr txBox="1"/>
          <p:nvPr/>
        </p:nvSpPr>
        <p:spPr>
          <a:xfrm>
            <a:off x="2943465" y="4991100"/>
            <a:ext cx="10950995" cy="2516586"/>
          </a:xfrm>
          <a:prstGeom prst="rect">
            <a:avLst/>
          </a:prstGeom>
        </p:spPr>
        <p:txBody>
          <a:bodyPr lIns="0" tIns="0" rIns="0" bIns="0" rtlCol="0" anchor="t">
            <a:spAutoFit/>
          </a:bodyPr>
          <a:lstStyle/>
          <a:p>
            <a:pPr>
              <a:lnSpc>
                <a:spcPct val="150000"/>
              </a:lnSpc>
            </a:pPr>
            <a:r>
              <a:rPr lang="zh-CN" altLang="en-US" sz="2800" dirty="0">
                <a:solidFill>
                  <a:srgbClr val="FFFFFF"/>
                </a:solidFill>
                <a:ea typeface="思源黑体 1"/>
              </a:rPr>
              <a:t>我们注意到这两个数据集的文档比其他数据集长得多。换言之，这两个数据集中文档的特征向量比其他数据集中的文档更密集，信息可能更丰富。正如我们在第</a:t>
            </a:r>
            <a:r>
              <a:rPr lang="en-US" altLang="zh-CN" sz="2800" dirty="0">
                <a:solidFill>
                  <a:srgbClr val="FFFFFF"/>
                </a:solidFill>
                <a:ea typeface="思源黑体 1"/>
              </a:rPr>
              <a:t>2</a:t>
            </a:r>
            <a:r>
              <a:rPr lang="zh-CN" altLang="en-US" sz="2800" dirty="0">
                <a:solidFill>
                  <a:srgbClr val="FFFFFF"/>
                </a:solidFill>
                <a:ea typeface="思源黑体 1"/>
              </a:rPr>
              <a:t>节中所描述的，</a:t>
            </a:r>
            <a:r>
              <a:rPr lang="en-US" altLang="zh-CN" sz="2800" dirty="0">
                <a:solidFill>
                  <a:srgbClr val="FFFFFF"/>
                </a:solidFill>
                <a:ea typeface="思源黑体 1"/>
              </a:rPr>
              <a:t>SLEEC</a:t>
            </a:r>
            <a:r>
              <a:rPr lang="zh-CN" altLang="en-US" sz="2800" dirty="0">
                <a:solidFill>
                  <a:srgbClr val="FFFFFF"/>
                </a:solidFill>
                <a:ea typeface="思源黑体 1"/>
              </a:rPr>
              <a:t>使用线性回归模型来建立从文档到降维目标空间中标签向量的映射。</a:t>
            </a:r>
            <a:endParaRPr lang="en-US" sz="28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spTree>
    <p:extLst>
      <p:ext uri="{BB962C8B-B14F-4D97-AF65-F5344CB8AC3E}">
        <p14:creationId xmlns:p14="http://schemas.microsoft.com/office/powerpoint/2010/main" val="190294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结果三</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09800" y="4533900"/>
            <a:ext cx="14020800" cy="4251280"/>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1" name="TextBox 11"/>
          <p:cNvSpPr txBox="1"/>
          <p:nvPr/>
        </p:nvSpPr>
        <p:spPr>
          <a:xfrm>
            <a:off x="2667000" y="2313503"/>
            <a:ext cx="10820400" cy="1324786"/>
          </a:xfrm>
          <a:prstGeom prst="rect">
            <a:avLst/>
          </a:prstGeom>
        </p:spPr>
        <p:txBody>
          <a:bodyPr wrap="square" lIns="0" tIns="0" rIns="0" bIns="0" rtlCol="0" anchor="t">
            <a:spAutoFit/>
          </a:bodyPr>
          <a:lstStyle/>
          <a:p>
            <a:pPr>
              <a:lnSpc>
                <a:spcPct val="125000"/>
              </a:lnSpc>
            </a:pP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所有方法在</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ACV1</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上的表现都相对较好，并且每种方法在此致据集上的性能机比在其他数据集上的性能强得多。</a:t>
            </a:r>
            <a:endParaRPr lang="en-US" sz="3600" b="1" dirty="0">
              <a:solidFill>
                <a:schemeClr val="bg1"/>
              </a:solidFill>
              <a:ea typeface="庞门正道标题体"/>
            </a:endParaRPr>
          </a:p>
        </p:txBody>
      </p:sp>
      <p:sp>
        <p:nvSpPr>
          <p:cNvPr id="14" name="TextBox 14"/>
          <p:cNvSpPr txBox="1"/>
          <p:nvPr/>
        </p:nvSpPr>
        <p:spPr>
          <a:xfrm>
            <a:off x="2943465" y="4991100"/>
            <a:ext cx="10950995" cy="1870256"/>
          </a:xfrm>
          <a:prstGeom prst="rect">
            <a:avLst/>
          </a:prstGeom>
        </p:spPr>
        <p:txBody>
          <a:bodyPr lIns="0" tIns="0" rIns="0" bIns="0" rtlCol="0" anchor="t">
            <a:spAutoFit/>
          </a:bodyPr>
          <a:lstStyle/>
          <a:p>
            <a:pPr>
              <a:lnSpc>
                <a:spcPct val="150000"/>
              </a:lnSpc>
            </a:pPr>
            <a:r>
              <a:rPr lang="zh-CN" altLang="en-US" sz="2800" dirty="0">
                <a:solidFill>
                  <a:srgbClr val="FFFFFF"/>
                </a:solidFill>
                <a:ea typeface="思源黑体 1"/>
              </a:rPr>
              <a:t>此数据集的标签数量</a:t>
            </a:r>
            <a:r>
              <a:rPr lang="en-US" altLang="zh-CN" sz="2800" dirty="0">
                <a:solidFill>
                  <a:srgbClr val="FFFFFF"/>
                </a:solidFill>
                <a:ea typeface="思源黑体 1"/>
              </a:rPr>
              <a:t>(</a:t>
            </a:r>
            <a:r>
              <a:rPr lang="zh-CN" altLang="en-US" sz="2800" dirty="0">
                <a:solidFill>
                  <a:srgbClr val="FFFFFF"/>
                </a:solidFill>
                <a:ea typeface="思源黑体 1"/>
              </a:rPr>
              <a:t>仅</a:t>
            </a:r>
            <a:r>
              <a:rPr lang="en-US" altLang="zh-CN" sz="2800" dirty="0">
                <a:solidFill>
                  <a:srgbClr val="FFFFFF"/>
                </a:solidFill>
                <a:ea typeface="思源黑体 1"/>
              </a:rPr>
              <a:t>103</a:t>
            </a:r>
            <a:r>
              <a:rPr lang="zh-CN" altLang="en-US" sz="2800" dirty="0">
                <a:solidFill>
                  <a:srgbClr val="FFFFFF"/>
                </a:solidFill>
                <a:ea typeface="思源黑体 1"/>
              </a:rPr>
              <a:t>个</a:t>
            </a:r>
            <a:r>
              <a:rPr lang="en-US" altLang="zh-CN" sz="2800" dirty="0">
                <a:solidFill>
                  <a:srgbClr val="FFFFFF"/>
                </a:solidFill>
                <a:ea typeface="思源黑体 1"/>
              </a:rPr>
              <a:t>)</a:t>
            </a:r>
            <a:r>
              <a:rPr lang="zh-CN" altLang="en-US" sz="2800" dirty="0">
                <a:solidFill>
                  <a:srgbClr val="FFFFFF"/>
                </a:solidFill>
                <a:ea typeface="思源黑体 1"/>
              </a:rPr>
              <a:t>比其他数据集少得多，每个文档的标签数量</a:t>
            </a:r>
            <a:r>
              <a:rPr lang="en-US" altLang="zh-CN" sz="2800" dirty="0">
                <a:solidFill>
                  <a:srgbClr val="FFFFFF"/>
                </a:solidFill>
                <a:ea typeface="思源黑体 1"/>
              </a:rPr>
              <a:t>(3.18</a:t>
            </a:r>
            <a:r>
              <a:rPr lang="zh-CN" altLang="en-US" sz="2800" dirty="0">
                <a:solidFill>
                  <a:srgbClr val="FFFFFF"/>
                </a:solidFill>
                <a:ea typeface="思源黑体 1"/>
              </a:rPr>
              <a:t>个</a:t>
            </a:r>
            <a:r>
              <a:rPr lang="en-US" altLang="zh-CN" sz="2800" dirty="0">
                <a:solidFill>
                  <a:srgbClr val="FFFFFF"/>
                </a:solidFill>
                <a:ea typeface="思源黑体 1"/>
              </a:rPr>
              <a:t>)</a:t>
            </a:r>
            <a:r>
              <a:rPr lang="zh-CN" altLang="en-US" sz="2800" dirty="0">
                <a:solidFill>
                  <a:srgbClr val="FFFFFF"/>
                </a:solidFill>
                <a:ea typeface="思源黑体 1"/>
              </a:rPr>
              <a:t>也量少。这意味着该数据集是本研究中包含的六个数据集中挑战性最小的一个。</a:t>
            </a:r>
            <a:endParaRPr lang="en-US" sz="28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spTree>
    <p:extLst>
      <p:ext uri="{BB962C8B-B14F-4D97-AF65-F5344CB8AC3E}">
        <p14:creationId xmlns:p14="http://schemas.microsoft.com/office/powerpoint/2010/main" val="154533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594524" y="5271120"/>
            <a:ext cx="7941008" cy="1200150"/>
          </a:xfrm>
          <a:prstGeom prst="rect">
            <a:avLst/>
          </a:prstGeom>
        </p:spPr>
        <p:txBody>
          <a:bodyPr lIns="0" tIns="0" rIns="0" bIns="0" rtlCol="0" anchor="t">
            <a:spAutoFit/>
          </a:bodyPr>
          <a:lstStyle/>
          <a:p>
            <a:pPr marL="0" lvl="1" indent="0">
              <a:lnSpc>
                <a:spcPts val="6900"/>
              </a:lnSpc>
              <a:spcBef>
                <a:spcPct val="0"/>
              </a:spcBef>
            </a:pPr>
            <a:r>
              <a:rPr lang="en-US" sz="7500" u="none" strike="noStrike" spc="-165">
                <a:solidFill>
                  <a:srgbClr val="FFFFFF"/>
                </a:solidFill>
                <a:latin typeface="29LT Bukra Wide Semi-Bold" panose="020B0707040000000004"/>
              </a:rPr>
              <a:t>PART ONE</a:t>
            </a:r>
          </a:p>
        </p:txBody>
      </p:sp>
      <p:sp>
        <p:nvSpPr>
          <p:cNvPr id="5" name="TextBox 5"/>
          <p:cNvSpPr txBox="1"/>
          <p:nvPr/>
        </p:nvSpPr>
        <p:spPr>
          <a:xfrm>
            <a:off x="1028700" y="-674477"/>
            <a:ext cx="6943784" cy="4665737"/>
          </a:xfrm>
          <a:prstGeom prst="rect">
            <a:avLst/>
          </a:prstGeom>
        </p:spPr>
        <p:txBody>
          <a:bodyPr lIns="0" tIns="0" rIns="0" bIns="0" rtlCol="0" anchor="t">
            <a:spAutoFit/>
          </a:bodyPr>
          <a:lstStyle/>
          <a:p>
            <a:pPr>
              <a:lnSpc>
                <a:spcPts val="35260"/>
              </a:lnSpc>
              <a:spcBef>
                <a:spcPct val="0"/>
              </a:spcBef>
            </a:pPr>
            <a:r>
              <a:rPr lang="en-US" sz="25185" spc="2392">
                <a:solidFill>
                  <a:srgbClr val="FFFFFF"/>
                </a:solidFill>
                <a:latin typeface="庞门正道标题体" panose="02010600030101010101" charset="-122"/>
              </a:rPr>
              <a:t>01</a:t>
            </a:r>
          </a:p>
        </p:txBody>
      </p:sp>
      <p:sp>
        <p:nvSpPr>
          <p:cNvPr id="6" name="TextBox 6"/>
          <p:cNvSpPr txBox="1"/>
          <p:nvPr/>
        </p:nvSpPr>
        <p:spPr>
          <a:xfrm>
            <a:off x="9594524" y="6266691"/>
            <a:ext cx="7941008" cy="2120265"/>
          </a:xfrm>
          <a:prstGeom prst="rect">
            <a:avLst/>
          </a:prstGeom>
        </p:spPr>
        <p:txBody>
          <a:bodyPr lIns="0" tIns="0" rIns="0" bIns="0" rtlCol="0" anchor="t">
            <a:spAutoFit/>
          </a:bodyPr>
          <a:lstStyle/>
          <a:p>
            <a:pPr>
              <a:lnSpc>
                <a:spcPts val="16535"/>
              </a:lnSpc>
            </a:pPr>
            <a:r>
              <a:rPr lang="zh-CN" altLang="en-US" sz="14895">
                <a:solidFill>
                  <a:srgbClr val="FFFFFF"/>
                </a:solidFill>
                <a:ea typeface="庞门正道标题体" panose="02010600030101010101" charset="-122"/>
              </a:rPr>
              <a:t>问题背景</a:t>
            </a: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结果四</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09800" y="4533900"/>
            <a:ext cx="14020800" cy="4251280"/>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1" name="TextBox 11"/>
          <p:cNvSpPr txBox="1"/>
          <p:nvPr/>
        </p:nvSpPr>
        <p:spPr>
          <a:xfrm>
            <a:off x="2667000" y="2313503"/>
            <a:ext cx="10363200" cy="1324786"/>
          </a:xfrm>
          <a:prstGeom prst="rect">
            <a:avLst/>
          </a:prstGeom>
        </p:spPr>
        <p:txBody>
          <a:bodyPr wrap="square" lIns="0" tIns="0" rIns="0" bIns="0" rtlCol="0" anchor="t">
            <a:spAutoFit/>
          </a:bodyPr>
          <a:lstStyle/>
          <a:p>
            <a:pPr>
              <a:lnSpc>
                <a:spcPct val="125000"/>
              </a:lnSpc>
            </a:pPr>
            <a:r>
              <a:rPr lang="en-US" altLang="zh-CN" sz="3600" b="1" kern="100" spc="-115" dirty="0" err="1">
                <a:solidFill>
                  <a:schemeClr val="bg1"/>
                </a:solidFill>
                <a:effectLst/>
                <a:latin typeface="Calibri" panose="020F0502020204030204" pitchFamily="34" charset="0"/>
                <a:ea typeface="宋体" panose="02010600030101010101" pitchFamily="2" charset="-122"/>
                <a:cs typeface="宋体" panose="02010600030101010101" pitchFamily="2" charset="-122"/>
              </a:rPr>
              <a:t>FastText</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和</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CNN-</a:t>
            </a:r>
            <a:r>
              <a:rPr lang="en-US" altLang="zh-CN" sz="3600" b="1" kern="100" spc="-115" dirty="0" err="1">
                <a:solidFill>
                  <a:schemeClr val="bg1"/>
                </a:solidFill>
                <a:effectLst/>
                <a:latin typeface="Calibri" panose="020F0502020204030204" pitchFamily="34" charset="0"/>
                <a:ea typeface="宋体" panose="02010600030101010101" pitchFamily="2" charset="-122"/>
                <a:cs typeface="宋体" panose="02010600030101010101" pitchFamily="2" charset="-122"/>
              </a:rPr>
              <a:t>KIm</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的结果明显比</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Amazon870K(</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带有</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670K</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标签</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和</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Wki-500K(</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带有</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500K</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标签</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上的其他方法差</a:t>
            </a:r>
            <a:endParaRPr lang="en-US" sz="3600" b="1" dirty="0">
              <a:solidFill>
                <a:schemeClr val="bg1"/>
              </a:solidFill>
              <a:ea typeface="庞门正道标题体"/>
            </a:endParaRPr>
          </a:p>
        </p:txBody>
      </p:sp>
      <p:sp>
        <p:nvSpPr>
          <p:cNvPr id="14" name="TextBox 14"/>
          <p:cNvSpPr txBox="1"/>
          <p:nvPr/>
        </p:nvSpPr>
        <p:spPr>
          <a:xfrm>
            <a:off x="2943465" y="4991100"/>
            <a:ext cx="10950995" cy="2516586"/>
          </a:xfrm>
          <a:prstGeom prst="rect">
            <a:avLst/>
          </a:prstGeom>
        </p:spPr>
        <p:txBody>
          <a:bodyPr lIns="0" tIns="0" rIns="0" bIns="0" rtlCol="0" anchor="t">
            <a:spAutoFit/>
          </a:bodyPr>
          <a:lstStyle/>
          <a:p>
            <a:pPr>
              <a:lnSpc>
                <a:spcPct val="150000"/>
              </a:lnSpc>
            </a:pPr>
            <a:r>
              <a:rPr lang="zh-CN" altLang="en-US" sz="2800" dirty="0">
                <a:solidFill>
                  <a:srgbClr val="FFFFFF"/>
                </a:solidFill>
                <a:ea typeface="思源黑体 1"/>
              </a:rPr>
              <a:t>极其巨大的标签空间意味着数据稀疏性问题将非常严重，尤其是对于稀有标签的长属。</a:t>
            </a:r>
            <a:r>
              <a:rPr lang="en-US" altLang="zh-CN" sz="2800" dirty="0" err="1">
                <a:solidFill>
                  <a:srgbClr val="FFFFFF"/>
                </a:solidFill>
                <a:ea typeface="思源黑体 1"/>
              </a:rPr>
              <a:t>FastTaxt</a:t>
            </a:r>
            <a:r>
              <a:rPr lang="zh-CN" altLang="en-US" sz="2800" dirty="0">
                <a:solidFill>
                  <a:srgbClr val="FFFFFF"/>
                </a:solidFill>
                <a:ea typeface="思源黑体 1"/>
              </a:rPr>
              <a:t>和</a:t>
            </a:r>
            <a:r>
              <a:rPr lang="en-US" altLang="zh-CN" sz="2800" dirty="0">
                <a:solidFill>
                  <a:srgbClr val="FFFFFF"/>
                </a:solidFill>
                <a:ea typeface="思源黑体 1"/>
              </a:rPr>
              <a:t>CNN-</a:t>
            </a:r>
            <a:r>
              <a:rPr lang="en-US" altLang="zh-CN" sz="2800" dirty="0" err="1">
                <a:solidFill>
                  <a:srgbClr val="FFFFFF"/>
                </a:solidFill>
                <a:ea typeface="思源黑体 1"/>
              </a:rPr>
              <a:t>KIm</a:t>
            </a:r>
            <a:r>
              <a:rPr lang="zh-CN" altLang="en-US" sz="2800" dirty="0">
                <a:solidFill>
                  <a:srgbClr val="FFFFFF"/>
                </a:solidFill>
                <a:ea typeface="思源黑体 1"/>
              </a:rPr>
              <a:t>都是为多类分类而设计的，而不是为标签相关性建模而设计的，因此当标签空间非常大时，在</a:t>
            </a:r>
            <a:r>
              <a:rPr lang="en-US" altLang="zh-CN" sz="2800" dirty="0">
                <a:solidFill>
                  <a:srgbClr val="FFFFFF"/>
                </a:solidFill>
                <a:ea typeface="思源黑体 1"/>
              </a:rPr>
              <a:t>XMTC</a:t>
            </a:r>
            <a:r>
              <a:rPr lang="zh-CN" altLang="en-US" sz="2800" dirty="0">
                <a:solidFill>
                  <a:srgbClr val="FFFFFF"/>
                </a:solidFill>
                <a:ea typeface="思源黑体 1"/>
              </a:rPr>
              <a:t>中会受到严重影响。</a:t>
            </a:r>
            <a:endParaRPr lang="en-US" sz="28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spTree>
    <p:extLst>
      <p:ext uri="{BB962C8B-B14F-4D97-AF65-F5344CB8AC3E}">
        <p14:creationId xmlns:p14="http://schemas.microsoft.com/office/powerpoint/2010/main" val="278153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结果五</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24000" y="4113146"/>
            <a:ext cx="15163800" cy="5449954"/>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1" name="TextBox 11"/>
          <p:cNvSpPr txBox="1"/>
          <p:nvPr/>
        </p:nvSpPr>
        <p:spPr>
          <a:xfrm>
            <a:off x="2667000" y="2313503"/>
            <a:ext cx="8534400" cy="1324786"/>
          </a:xfrm>
          <a:prstGeom prst="rect">
            <a:avLst/>
          </a:prstGeom>
        </p:spPr>
        <p:txBody>
          <a:bodyPr wrap="square" lIns="0" tIns="0" rIns="0" bIns="0" rtlCol="0" anchor="t">
            <a:spAutoFit/>
          </a:bodyPr>
          <a:lstStyle/>
          <a:p>
            <a:pPr>
              <a:lnSpc>
                <a:spcPct val="125000"/>
              </a:lnSpc>
            </a:pP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为什么其他深度学习方法如</a:t>
            </a:r>
            <a:r>
              <a:rPr lang="en-US" altLang="zh-CN"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CNN-Kim</a:t>
            </a:r>
            <a:r>
              <a:rPr lang="zh-CN" altLang="en-US" sz="3600" b="1" kern="100" spc="-115" dirty="0">
                <a:solidFill>
                  <a:schemeClr val="bg1"/>
                </a:solidFill>
                <a:effectLst/>
                <a:latin typeface="Calibri" panose="020F0502020204030204" pitchFamily="34" charset="0"/>
                <a:ea typeface="宋体" panose="02010600030101010101" pitchFamily="2" charset="-122"/>
                <a:cs typeface="宋体" panose="02010600030101010101" pitchFamily="2" charset="-122"/>
              </a:rPr>
              <a:t>的表现要差得多，通过消融测试来分析：</a:t>
            </a:r>
            <a:endParaRPr lang="en-US" sz="3600" b="1" dirty="0">
              <a:solidFill>
                <a:schemeClr val="bg1"/>
              </a:solidFill>
              <a:ea typeface="庞门正道标题体"/>
            </a:endParaRPr>
          </a:p>
        </p:txBody>
      </p:sp>
      <p:sp>
        <p:nvSpPr>
          <p:cNvPr id="14" name="TextBox 14"/>
          <p:cNvSpPr txBox="1"/>
          <p:nvPr/>
        </p:nvSpPr>
        <p:spPr>
          <a:xfrm>
            <a:off x="1943100" y="4610333"/>
            <a:ext cx="14401800" cy="4455579"/>
          </a:xfrm>
          <a:prstGeom prst="rect">
            <a:avLst/>
          </a:prstGeom>
        </p:spPr>
        <p:txBody>
          <a:bodyPr wrap="square" lIns="0" tIns="0" rIns="0" bIns="0" rtlCol="0" anchor="t">
            <a:spAutoFit/>
          </a:bodyPr>
          <a:lstStyle/>
          <a:p>
            <a:pPr>
              <a:lnSpc>
                <a:spcPct val="150000"/>
              </a:lnSpc>
            </a:pPr>
            <a:r>
              <a:rPr lang="zh-CN" altLang="en-US" sz="2800" dirty="0">
                <a:solidFill>
                  <a:srgbClr val="FFFFFF"/>
                </a:solidFill>
                <a:ea typeface="思源黑体 1"/>
              </a:rPr>
              <a:t>测试过程：鉴于</a:t>
            </a:r>
            <a:r>
              <a:rPr lang="en-US" altLang="zh-CN" sz="2800" dirty="0">
                <a:solidFill>
                  <a:srgbClr val="FFFFFF"/>
                </a:solidFill>
                <a:ea typeface="思源黑体 1"/>
              </a:rPr>
              <a:t>CNN-Kim</a:t>
            </a:r>
            <a:r>
              <a:rPr lang="zh-CN" altLang="en-US" sz="2800" dirty="0">
                <a:solidFill>
                  <a:srgbClr val="FFFFFF"/>
                </a:solidFill>
                <a:ea typeface="思源黑体 1"/>
              </a:rPr>
              <a:t>和</a:t>
            </a:r>
            <a:r>
              <a:rPr lang="en-US" altLang="zh-CN" sz="2800" dirty="0">
                <a:solidFill>
                  <a:srgbClr val="FFFFFF"/>
                </a:solidFill>
                <a:ea typeface="思源黑体 1"/>
              </a:rPr>
              <a:t>XML-CNN</a:t>
            </a:r>
            <a:r>
              <a:rPr lang="zh-CN" altLang="en-US" sz="2800" dirty="0">
                <a:solidFill>
                  <a:srgbClr val="FFFFFF"/>
                </a:solidFill>
                <a:ea typeface="思源黑体 1"/>
              </a:rPr>
              <a:t>是紧密结合的，即</a:t>
            </a:r>
            <a:r>
              <a:rPr lang="en-US" altLang="zh-CN" sz="2800" dirty="0" err="1">
                <a:solidFill>
                  <a:srgbClr val="FFFFFF"/>
                </a:solidFill>
                <a:ea typeface="思源黑体 1"/>
              </a:rPr>
              <a:t>laar</a:t>
            </a:r>
            <a:r>
              <a:rPr lang="zh-CN" altLang="en-US" sz="2800" dirty="0">
                <a:solidFill>
                  <a:srgbClr val="FFFFFF"/>
                </a:solidFill>
                <a:ea typeface="思源黑体 1"/>
              </a:rPr>
              <a:t>是前者的扩展，通过添加一些特别适合</a:t>
            </a:r>
            <a:r>
              <a:rPr lang="en-US" altLang="zh-CN" sz="2800" dirty="0">
                <a:solidFill>
                  <a:srgbClr val="FFFFFF"/>
                </a:solidFill>
                <a:ea typeface="思源黑体 1"/>
              </a:rPr>
              <a:t>XMTC</a:t>
            </a:r>
            <a:r>
              <a:rPr lang="zh-CN" altLang="en-US" sz="2800" dirty="0">
                <a:solidFill>
                  <a:srgbClr val="FFFFFF"/>
                </a:solidFill>
                <a:ea typeface="思源黑体 1"/>
              </a:rPr>
              <a:t>的组件，因此通过消融测试对</a:t>
            </a:r>
            <a:r>
              <a:rPr lang="en-US" altLang="zh-CN" sz="2800" dirty="0">
                <a:solidFill>
                  <a:srgbClr val="FFFFFF"/>
                </a:solidFill>
                <a:ea typeface="思源黑体 1"/>
              </a:rPr>
              <a:t>XMLCNN</a:t>
            </a:r>
            <a:r>
              <a:rPr lang="zh-CN" altLang="en-US" sz="2800" dirty="0">
                <a:solidFill>
                  <a:srgbClr val="FFFFFF"/>
                </a:solidFill>
                <a:ea typeface="思源黑体 1"/>
              </a:rPr>
              <a:t>中每个新组件的影响进行实证检查将是有用的。结果如下图所示，其中</a:t>
            </a:r>
            <a:r>
              <a:rPr lang="en-US" altLang="zh-CN" sz="2800" dirty="0">
                <a:solidFill>
                  <a:srgbClr val="FFFFFF"/>
                </a:solidFill>
                <a:ea typeface="思源黑体 1"/>
              </a:rPr>
              <a:t>CNN-Kim</a:t>
            </a:r>
            <a:r>
              <a:rPr lang="zh-CN" altLang="en-US" sz="2800" dirty="0">
                <a:solidFill>
                  <a:srgbClr val="FFFFFF"/>
                </a:solidFill>
                <a:ea typeface="思源黑体 1"/>
              </a:rPr>
              <a:t>是为多类问题设计的原始模型</a:t>
            </a:r>
            <a:r>
              <a:rPr lang="en-US" altLang="zh-CN" sz="2800" dirty="0">
                <a:solidFill>
                  <a:srgbClr val="FFFFFF"/>
                </a:solidFill>
                <a:ea typeface="思源黑体 1"/>
              </a:rPr>
              <a:t>-</a:t>
            </a:r>
            <a:r>
              <a:rPr lang="zh-CN" altLang="en-US" sz="2800" dirty="0">
                <a:solidFill>
                  <a:srgbClr val="FFFFFF"/>
                </a:solidFill>
                <a:ea typeface="思源黑体 1"/>
              </a:rPr>
              <a:t>后缀</a:t>
            </a:r>
            <a:r>
              <a:rPr lang="en-US" altLang="zh-CN" sz="2800" dirty="0">
                <a:solidFill>
                  <a:srgbClr val="FFFFFF"/>
                </a:solidFill>
                <a:ea typeface="思源黑体 1"/>
              </a:rPr>
              <a:t>v1</a:t>
            </a:r>
            <a:r>
              <a:rPr lang="zh-CN" altLang="en-US" sz="2800" dirty="0">
                <a:solidFill>
                  <a:srgbClr val="FFFFFF"/>
                </a:solidFill>
                <a:ea typeface="思源黑体 1"/>
              </a:rPr>
              <a:t>表示通过将</a:t>
            </a:r>
            <a:r>
              <a:rPr lang="en-US" altLang="zh-CN" sz="2800" dirty="0">
                <a:solidFill>
                  <a:srgbClr val="FFFFFF"/>
                </a:solidFill>
                <a:ea typeface="思源黑体 1"/>
              </a:rPr>
              <a:t>CNN-Kim</a:t>
            </a:r>
            <a:r>
              <a:rPr lang="zh-CN" altLang="en-US" sz="2800" dirty="0">
                <a:solidFill>
                  <a:srgbClr val="FFFFFF"/>
                </a:solidFill>
                <a:ea typeface="思源黑体 1"/>
              </a:rPr>
              <a:t>的原始损失函致替换为</a:t>
            </a:r>
            <a:r>
              <a:rPr lang="en-US" altLang="zh-CN" sz="2800" dirty="0">
                <a:solidFill>
                  <a:srgbClr val="FFFFFF"/>
                </a:solidFill>
                <a:ea typeface="思源黑体 1"/>
              </a:rPr>
              <a:t>sigmoid</a:t>
            </a:r>
            <a:r>
              <a:rPr lang="zh-CN" altLang="en-US" sz="2800" dirty="0">
                <a:solidFill>
                  <a:srgbClr val="FFFFFF"/>
                </a:solidFill>
                <a:ea typeface="思源黑体 1"/>
              </a:rPr>
              <a:t>输出上的二元交叉熵损失而获得的板型</a:t>
            </a:r>
            <a:r>
              <a:rPr lang="en-US" altLang="zh-CN" sz="2800" dirty="0">
                <a:solidFill>
                  <a:srgbClr val="FFFFFF"/>
                </a:solidFill>
                <a:ea typeface="思源黑体 1"/>
              </a:rPr>
              <a:t>(</a:t>
            </a:r>
            <a:r>
              <a:rPr lang="zh-CN" altLang="en-US" sz="2800" dirty="0">
                <a:solidFill>
                  <a:srgbClr val="FFFFFF"/>
                </a:solidFill>
                <a:ea typeface="思源黑体 1"/>
              </a:rPr>
              <a:t>第</a:t>
            </a:r>
            <a:r>
              <a:rPr lang="en-US" altLang="zh-CN" sz="2800" dirty="0">
                <a:solidFill>
                  <a:srgbClr val="FFFFFF"/>
                </a:solidFill>
                <a:ea typeface="思源黑体 1"/>
              </a:rPr>
              <a:t>3.2</a:t>
            </a:r>
            <a:r>
              <a:rPr lang="zh-CN" altLang="en-US" sz="2800" dirty="0">
                <a:solidFill>
                  <a:srgbClr val="FFFFFF"/>
                </a:solidFill>
                <a:ea typeface="思源黑体 1"/>
              </a:rPr>
              <a:t>节</a:t>
            </a:r>
            <a:r>
              <a:rPr lang="en-US" altLang="zh-CN" sz="2800" dirty="0">
                <a:solidFill>
                  <a:srgbClr val="FFFFFF"/>
                </a:solidFill>
                <a:ea typeface="思源黑体 1"/>
              </a:rPr>
              <a:t>);</a:t>
            </a:r>
            <a:r>
              <a:rPr lang="zh-CN" altLang="en-US" sz="2800" dirty="0">
                <a:solidFill>
                  <a:srgbClr val="FFFFFF"/>
                </a:solidFill>
                <a:ea typeface="思源黑体 1"/>
              </a:rPr>
              <a:t>后缀</a:t>
            </a:r>
            <a:r>
              <a:rPr lang="en-US" altLang="zh-CN" sz="2800" dirty="0">
                <a:solidFill>
                  <a:srgbClr val="FFFFFF"/>
                </a:solidFill>
                <a:ea typeface="思源黑体 1"/>
              </a:rPr>
              <a:t>v2</a:t>
            </a:r>
            <a:r>
              <a:rPr lang="zh-CN" altLang="en-US" sz="2800" dirty="0">
                <a:solidFill>
                  <a:srgbClr val="FFFFFF"/>
                </a:solidFill>
                <a:ea typeface="思源黑体 1"/>
              </a:rPr>
              <a:t>表示通过将隐题的</a:t>
            </a:r>
            <a:r>
              <a:rPr lang="en-US" altLang="zh-CN" sz="2800" dirty="0" err="1">
                <a:solidFill>
                  <a:srgbClr val="FFFFFF"/>
                </a:solidFill>
                <a:ea typeface="思源黑体 1"/>
              </a:rPr>
              <a:t>bcleneck</a:t>
            </a:r>
            <a:r>
              <a:rPr lang="zh-CN" altLang="en-US" sz="2800" dirty="0">
                <a:solidFill>
                  <a:srgbClr val="FFFFFF"/>
                </a:solidFill>
                <a:ea typeface="思源黑体 1"/>
              </a:rPr>
              <a:t>层插入模型</a:t>
            </a:r>
            <a:r>
              <a:rPr lang="en-US" altLang="zh-CN" sz="2800" dirty="0">
                <a:solidFill>
                  <a:srgbClr val="FFFFFF"/>
                </a:solidFill>
                <a:ea typeface="思源黑体 1"/>
              </a:rPr>
              <a:t>v1</a:t>
            </a:r>
            <a:r>
              <a:rPr lang="zh-CN" altLang="en-US" sz="2800" dirty="0">
                <a:solidFill>
                  <a:srgbClr val="FFFFFF"/>
                </a:solidFill>
                <a:ea typeface="思源黑体 1"/>
              </a:rPr>
              <a:t>获得的模型；后缀</a:t>
            </a:r>
            <a:r>
              <a:rPr lang="en-US" altLang="zh-CN" sz="2800" dirty="0">
                <a:solidFill>
                  <a:srgbClr val="FFFFFF"/>
                </a:solidFill>
                <a:ea typeface="思源黑体 1"/>
              </a:rPr>
              <a:t>v3</a:t>
            </a:r>
            <a:r>
              <a:rPr lang="zh-CN" altLang="en-US" sz="2800" dirty="0">
                <a:solidFill>
                  <a:srgbClr val="FFFFFF"/>
                </a:solidFill>
                <a:ea typeface="思源黑体 1"/>
              </a:rPr>
              <a:t>表示通过向横型</a:t>
            </a:r>
            <a:r>
              <a:rPr lang="en-US" altLang="zh-CN" sz="2800" dirty="0">
                <a:solidFill>
                  <a:srgbClr val="FFFFFF"/>
                </a:solidFill>
                <a:ea typeface="思源黑体 1"/>
              </a:rPr>
              <a:t>v2</a:t>
            </a:r>
            <a:r>
              <a:rPr lang="zh-CN" altLang="en-US" sz="2800" dirty="0">
                <a:solidFill>
                  <a:srgbClr val="FFFFFF"/>
                </a:solidFill>
                <a:ea typeface="思源黑体 1"/>
              </a:rPr>
              <a:t>添加动态池化层而获得的模型。也就是说，</a:t>
            </a:r>
            <a:r>
              <a:rPr lang="en-US" altLang="zh-CN" sz="2800" dirty="0">
                <a:solidFill>
                  <a:srgbClr val="FFFFFF"/>
                </a:solidFill>
                <a:ea typeface="思源黑体 1"/>
              </a:rPr>
              <a:t>V3</a:t>
            </a:r>
            <a:r>
              <a:rPr lang="zh-CN" altLang="en-US" sz="2800" dirty="0">
                <a:solidFill>
                  <a:srgbClr val="FFFFFF"/>
                </a:solidFill>
                <a:ea typeface="思源黑体 1"/>
              </a:rPr>
              <a:t>是我们的</a:t>
            </a:r>
            <a:r>
              <a:rPr lang="en-US" altLang="zh-CN" sz="2800" dirty="0">
                <a:solidFill>
                  <a:srgbClr val="FFFFFF"/>
                </a:solidFill>
                <a:ea typeface="思源黑体 1"/>
              </a:rPr>
              <a:t>XML-CNN</a:t>
            </a:r>
            <a:r>
              <a:rPr lang="zh-CN" altLang="en-US" sz="2800" dirty="0">
                <a:solidFill>
                  <a:srgbClr val="FFFFFF"/>
                </a:solidFill>
                <a:ea typeface="思源黑体 1"/>
              </a:rPr>
              <a:t>概型的完整版本。我们根据类别大小</a:t>
            </a:r>
            <a:r>
              <a:rPr lang="en-US" altLang="zh-CN" sz="2800" dirty="0">
                <a:solidFill>
                  <a:srgbClr val="FFFFFF"/>
                </a:solidFill>
                <a:ea typeface="思源黑体 1"/>
              </a:rPr>
              <a:t>(</a:t>
            </a:r>
            <a:r>
              <a:rPr lang="zh-CN" altLang="en-US" sz="2800" dirty="0">
                <a:solidFill>
                  <a:srgbClr val="FFFFFF"/>
                </a:solidFill>
                <a:ea typeface="思源黑体 1"/>
              </a:rPr>
              <a:t>小要、中型和大型</a:t>
            </a:r>
            <a:r>
              <a:rPr lang="en-US" altLang="zh-CN" sz="2800" dirty="0">
                <a:solidFill>
                  <a:srgbClr val="FFFFFF"/>
                </a:solidFill>
                <a:ea typeface="思源黑体 1"/>
              </a:rPr>
              <a:t>)</a:t>
            </a:r>
            <a:r>
              <a:rPr lang="zh-CN" altLang="en-US" sz="2800" dirty="0">
                <a:solidFill>
                  <a:srgbClr val="FFFFFF"/>
                </a:solidFill>
                <a:ea typeface="思源黑体 1"/>
              </a:rPr>
              <a:t>显示了三个代表性数据集的结果，其他三个数据集的结果也显示出类似的趋势。</a:t>
            </a:r>
            <a:endParaRPr lang="en-US" sz="28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spTree>
    <p:extLst>
      <p:ext uri="{BB962C8B-B14F-4D97-AF65-F5344CB8AC3E}">
        <p14:creationId xmlns:p14="http://schemas.microsoft.com/office/powerpoint/2010/main" val="230777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23257" b="-23257"/>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723900"/>
            <a:ext cx="6143266"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消融测试结果</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276600" y="2399217"/>
            <a:ext cx="12039600" cy="2911075"/>
          </a:xfrm>
          <a:custGeom>
            <a:avLst/>
            <a:gdLst/>
            <a:ahLst/>
            <a:cxnLst/>
            <a:rect l="l" t="t" r="r" b="b"/>
            <a:pathLst>
              <a:path w="11858101" h="2301752">
                <a:moveTo>
                  <a:pt x="0" y="0"/>
                </a:moveTo>
                <a:lnTo>
                  <a:pt x="11858100" y="0"/>
                </a:lnTo>
                <a:lnTo>
                  <a:pt x="11858100" y="2301752"/>
                </a:lnTo>
                <a:lnTo>
                  <a:pt x="0" y="2301752"/>
                </a:lnTo>
                <a:lnTo>
                  <a:pt x="0" y="0"/>
                </a:lnTo>
                <a:close/>
              </a:path>
            </a:pathLst>
          </a:custGeom>
          <a:blipFill>
            <a:blip r:embed="rId7"/>
            <a:stretch>
              <a:fillRect l="-1249" t="-9337" r="-1927" b="-8044"/>
            </a:stretch>
          </a:blipFill>
          <a:ln cap="sq">
            <a:noFill/>
            <a:prstDash val="solid"/>
            <a:miter/>
          </a:ln>
        </p:spPr>
      </p:sp>
      <p:sp>
        <p:nvSpPr>
          <p:cNvPr id="14" name="TextBox 14"/>
          <p:cNvSpPr txBox="1"/>
          <p:nvPr/>
        </p:nvSpPr>
        <p:spPr>
          <a:xfrm>
            <a:off x="3761596" y="5933723"/>
            <a:ext cx="10950995" cy="3265061"/>
          </a:xfrm>
          <a:prstGeom prst="rect">
            <a:avLst/>
          </a:prstGeom>
        </p:spPr>
        <p:txBody>
          <a:bodyPr lIns="0" tIns="0" rIns="0" bIns="0" rtlCol="0" anchor="t">
            <a:spAutoFit/>
          </a:bodyPr>
          <a:lstStyle/>
          <a:p>
            <a:pPr>
              <a:lnSpc>
                <a:spcPct val="150000"/>
              </a:lnSpc>
            </a:pPr>
            <a:r>
              <a:rPr lang="zh-CN" altLang="en-US" sz="2400" dirty="0">
                <a:solidFill>
                  <a:srgbClr val="FFFFFF"/>
                </a:solidFill>
                <a:ea typeface="思源黑体 1"/>
              </a:rPr>
              <a:t>总的来说，我们可以看到这三个新组件中的每一个都提高了</a:t>
            </a:r>
            <a:r>
              <a:rPr lang="en-US" altLang="zh-CN" sz="2400" dirty="0">
                <a:solidFill>
                  <a:srgbClr val="FFFFFF"/>
                </a:solidFill>
                <a:ea typeface="思源黑体 1"/>
              </a:rPr>
              <a:t>XML-CNN</a:t>
            </a:r>
            <a:r>
              <a:rPr lang="zh-CN" altLang="en-US" sz="2400" dirty="0">
                <a:solidFill>
                  <a:srgbClr val="FFFFFF"/>
                </a:solidFill>
                <a:ea typeface="思源黑体 1"/>
              </a:rPr>
              <a:t>的性能。首先，新的损失函数当然更适合处理多标签问题。我们还发现，隐凝的</a:t>
            </a:r>
            <a:r>
              <a:rPr lang="en-US" altLang="zh-CN" sz="2400" dirty="0" err="1">
                <a:solidFill>
                  <a:srgbClr val="FFFFFF"/>
                </a:solidFill>
                <a:ea typeface="思源黑体 1"/>
              </a:rPr>
              <a:t>bdlenack</a:t>
            </a:r>
            <a:r>
              <a:rPr lang="zh-CN" altLang="en-US" sz="2400" dirty="0">
                <a:solidFill>
                  <a:srgbClr val="FFFFFF"/>
                </a:solidFill>
                <a:ea typeface="思源黑体 1"/>
              </a:rPr>
              <a:t>层不仅始绕如一地提高了</a:t>
            </a:r>
            <a:r>
              <a:rPr lang="en-US" altLang="zh-CN" sz="2400" dirty="0">
                <a:solidFill>
                  <a:srgbClr val="FFFFFF"/>
                </a:solidFill>
                <a:ea typeface="思源黑体 1"/>
              </a:rPr>
              <a:t>XML-CNN</a:t>
            </a:r>
            <a:r>
              <a:rPr lang="zh-CN" altLang="en-US" sz="2400" dirty="0">
                <a:solidFill>
                  <a:srgbClr val="FFFFFF"/>
                </a:solidFill>
                <a:ea typeface="思源黑体 1"/>
              </a:rPr>
              <a:t>的性能，而且还提高了可扩展性，因为它将池化层的输出压缩为更小的辅出。并使</a:t>
            </a:r>
            <a:r>
              <a:rPr lang="en-US" altLang="zh-CN" sz="2400" dirty="0">
                <a:solidFill>
                  <a:srgbClr val="FFFFFF"/>
                </a:solidFill>
                <a:ea typeface="思源黑体 1"/>
              </a:rPr>
              <a:t>XML-CNN</a:t>
            </a:r>
            <a:r>
              <a:rPr lang="zh-CN" altLang="en-US" sz="2400" dirty="0">
                <a:solidFill>
                  <a:srgbClr val="FFFFFF"/>
                </a:solidFill>
                <a:ea typeface="思源黑体 1"/>
              </a:rPr>
              <a:t>在最大的数据集上具有可扩属性。最后但井非最不重要的一点是，动态最大油化层在我们的模型中起着至关重要的作用，导致</a:t>
            </a:r>
            <a:r>
              <a:rPr lang="en-US" altLang="zh-CN" sz="2400" dirty="0">
                <a:solidFill>
                  <a:srgbClr val="FFFFFF"/>
                </a:solidFill>
                <a:ea typeface="思源黑体 1"/>
              </a:rPr>
              <a:t>XML-CNN</a:t>
            </a:r>
            <a:r>
              <a:rPr lang="zh-CN" altLang="en-US" sz="2400" dirty="0">
                <a:solidFill>
                  <a:srgbClr val="FFFFFF"/>
                </a:solidFill>
                <a:ea typeface="思源黑体 1"/>
              </a:rPr>
              <a:t>对</a:t>
            </a:r>
            <a:r>
              <a:rPr lang="en-US" altLang="zh-CN" sz="2400" dirty="0" err="1">
                <a:solidFill>
                  <a:srgbClr val="FFFFFF"/>
                </a:solidFill>
                <a:ea typeface="思源黑体 1"/>
              </a:rPr>
              <a:t>CNNKim</a:t>
            </a:r>
            <a:r>
              <a:rPr lang="zh-CN" altLang="en-US" sz="2400" dirty="0">
                <a:solidFill>
                  <a:srgbClr val="FFFFFF"/>
                </a:solidFill>
                <a:ea typeface="思源黑体 1"/>
              </a:rPr>
              <a:t>的显着改进。表明它有效地从文档上下文中提取更丰富的信息。</a:t>
            </a:r>
            <a:endParaRPr lang="en-US" sz="2400" dirty="0">
              <a:solidFill>
                <a:srgbClr val="FFFFFF"/>
              </a:solidFill>
              <a:ea typeface="思源黑体 1"/>
            </a:endParaRPr>
          </a:p>
        </p:txBody>
      </p:sp>
      <p:grpSp>
        <p:nvGrpSpPr>
          <p:cNvPr id="15" name="Group 15"/>
          <p:cNvGrpSpPr/>
          <p:nvPr/>
        </p:nvGrpSpPr>
        <p:grpSpPr>
          <a:xfrm>
            <a:off x="-7372606" y="3252738"/>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grpSp>
        <p:nvGrpSpPr>
          <p:cNvPr id="17" name="Group 17"/>
          <p:cNvGrpSpPr/>
          <p:nvPr/>
        </p:nvGrpSpPr>
        <p:grpSpPr>
          <a:xfrm>
            <a:off x="16482750" y="3591453"/>
            <a:ext cx="9356006" cy="935596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alphaModFix amt="80000"/>
              </a:blip>
              <a:stretch>
                <a:fillRect l="-79843" t="-23710" r="-67903" b="-15648"/>
              </a:stretch>
            </a:blipFill>
          </p:spPr>
        </p:sp>
      </p:grpSp>
      <p:pic>
        <p:nvPicPr>
          <p:cNvPr id="21" name="图片 20">
            <a:extLst>
              <a:ext uri="{FF2B5EF4-FFF2-40B4-BE49-F238E27FC236}">
                <a16:creationId xmlns:a16="http://schemas.microsoft.com/office/drawing/2014/main" id="{2DC2C2B8-AFF6-3566-D122-7C82FA3B9B11}"/>
              </a:ext>
            </a:extLst>
          </p:cNvPr>
          <p:cNvPicPr>
            <a:picLocks noChangeAspect="1"/>
          </p:cNvPicPr>
          <p:nvPr/>
        </p:nvPicPr>
        <p:blipFill>
          <a:blip r:embed="rId9"/>
          <a:stretch>
            <a:fillRect/>
          </a:stretch>
        </p:blipFill>
        <p:spPr>
          <a:xfrm>
            <a:off x="4004430" y="2529610"/>
            <a:ext cx="10857902" cy="2780682"/>
          </a:xfrm>
          <a:prstGeom prst="rect">
            <a:avLst/>
          </a:prstGeom>
        </p:spPr>
      </p:pic>
    </p:spTree>
    <p:extLst>
      <p:ext uri="{BB962C8B-B14F-4D97-AF65-F5344CB8AC3E}">
        <p14:creationId xmlns:p14="http://schemas.microsoft.com/office/powerpoint/2010/main" val="2464792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90600" y="225514"/>
            <a:ext cx="10412181" cy="961802"/>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各种方法的效率和可扩展性</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598936" y="3668574"/>
            <a:ext cx="4104951" cy="565023"/>
          </a:xfrm>
          <a:prstGeom prst="rect">
            <a:avLst/>
          </a:prstGeom>
        </p:spPr>
        <p:txBody>
          <a:bodyPr lIns="0" tIns="0" rIns="0" bIns="0" rtlCol="0" anchor="t">
            <a:spAutoFit/>
          </a:bodyPr>
          <a:lstStyle/>
          <a:p>
            <a:pPr algn="ctr">
              <a:lnSpc>
                <a:spcPts val="3996"/>
              </a:lnSpc>
            </a:pPr>
            <a:r>
              <a:rPr lang="en-US" sz="3600">
                <a:solidFill>
                  <a:srgbClr val="FFFFFF"/>
                </a:solidFill>
                <a:ea typeface="庞门正道标题体"/>
              </a:rPr>
              <a:t>项目介绍</a:t>
            </a:r>
          </a:p>
        </p:txBody>
      </p:sp>
      <p:sp>
        <p:nvSpPr>
          <p:cNvPr id="9" name="TextBox 9"/>
          <p:cNvSpPr txBox="1"/>
          <p:nvPr/>
        </p:nvSpPr>
        <p:spPr>
          <a:xfrm>
            <a:off x="1216395" y="6387812"/>
            <a:ext cx="13944600" cy="3552447"/>
          </a:xfrm>
          <a:prstGeom prst="rect">
            <a:avLst/>
          </a:prstGeom>
        </p:spPr>
        <p:txBody>
          <a:bodyPr wrap="square" lIns="0" tIns="0" rIns="0" bIns="0" rtlCol="0" anchor="t">
            <a:spAutoFit/>
          </a:bodyPr>
          <a:lstStyle/>
          <a:p>
            <a:pPr>
              <a:lnSpc>
                <a:spcPct val="125000"/>
              </a:lnSpc>
            </a:pPr>
            <a:r>
              <a:rPr lang="zh-CN" altLang="en-US" sz="2400" dirty="0">
                <a:solidFill>
                  <a:srgbClr val="FFFFFF"/>
                </a:solidFill>
                <a:ea typeface="思源黑体 1"/>
              </a:rPr>
              <a:t>上表总结了六个基准数据集上所有方法的训练和测试时间</a:t>
            </a:r>
            <a:r>
              <a:rPr lang="en-US" altLang="zh-CN" sz="2400" dirty="0">
                <a:solidFill>
                  <a:srgbClr val="FFFFFF"/>
                </a:solidFill>
                <a:ea typeface="思源黑体 1"/>
              </a:rPr>
              <a:t>(</a:t>
            </a:r>
            <a:r>
              <a:rPr lang="zh-CN" altLang="en-US" sz="2400" dirty="0">
                <a:solidFill>
                  <a:srgbClr val="FFFFFF"/>
                </a:solidFill>
                <a:ea typeface="思源黑体 1"/>
              </a:rPr>
              <a:t>以时钟</a:t>
            </a:r>
            <a:r>
              <a:rPr lang="en-US" altLang="zh-CN" sz="2400" dirty="0">
                <a:solidFill>
                  <a:srgbClr val="FFFFFF"/>
                </a:solidFill>
                <a:ea typeface="思源黑体 1"/>
              </a:rPr>
              <a:t>-</a:t>
            </a:r>
            <a:r>
              <a:rPr lang="zh-CN" altLang="en-US" sz="2400" dirty="0">
                <a:solidFill>
                  <a:srgbClr val="FFFFFF"/>
                </a:solidFill>
                <a:ea typeface="思源黑体 1"/>
              </a:rPr>
              <a:t>时间秒为单位</a:t>
            </a:r>
            <a:r>
              <a:rPr lang="en-US" altLang="zh-CN" sz="2400" dirty="0">
                <a:solidFill>
                  <a:srgbClr val="FFFFFF"/>
                </a:solidFill>
                <a:ea typeface="思源黑体 1"/>
              </a:rPr>
              <a:t>)</a:t>
            </a:r>
            <a:r>
              <a:rPr lang="zh-CN" altLang="en-US" sz="2400" dirty="0">
                <a:solidFill>
                  <a:srgbClr val="FFFFFF"/>
                </a:solidFill>
                <a:ea typeface="思源黑体 1"/>
              </a:rPr>
              <a:t>。请注意，其中四种方法</a:t>
            </a:r>
            <a:r>
              <a:rPr lang="en-US" altLang="zh-CN" sz="2400" dirty="0">
                <a:solidFill>
                  <a:srgbClr val="FFFFFF"/>
                </a:solidFill>
                <a:ea typeface="思源黑体 1"/>
              </a:rPr>
              <a:t>(</a:t>
            </a:r>
            <a:r>
              <a:rPr lang="en-US" altLang="zh-CN" sz="2400" dirty="0" err="1">
                <a:solidFill>
                  <a:srgbClr val="FFFFFF"/>
                </a:solidFill>
                <a:ea typeface="思源黑体 1"/>
              </a:rPr>
              <a:t>FastXML</a:t>
            </a:r>
            <a:r>
              <a:rPr lang="zh-CN" altLang="en-US" sz="2400" dirty="0">
                <a:solidFill>
                  <a:srgbClr val="FFFFFF"/>
                </a:solidFill>
                <a:ea typeface="思源黑体 1"/>
              </a:rPr>
              <a:t>、</a:t>
            </a:r>
            <a:r>
              <a:rPr lang="en-US" altLang="zh-CN" sz="2400" dirty="0">
                <a:solidFill>
                  <a:srgbClr val="FFFFFF"/>
                </a:solidFill>
                <a:ea typeface="思源黑体 1"/>
              </a:rPr>
              <a:t>SLEEC</a:t>
            </a:r>
            <a:r>
              <a:rPr lang="zh-CN" altLang="en-US" sz="2400" dirty="0">
                <a:solidFill>
                  <a:srgbClr val="FFFFFF"/>
                </a:solidFill>
                <a:ea typeface="思源黑体 1"/>
              </a:rPr>
              <a:t>、</a:t>
            </a:r>
            <a:r>
              <a:rPr lang="en-US" altLang="zh-CN" sz="2400" dirty="0">
                <a:solidFill>
                  <a:srgbClr val="FFFFFF"/>
                </a:solidFill>
                <a:ea typeface="思源黑体 1"/>
              </a:rPr>
              <a:t>PD-SPARSE</a:t>
            </a:r>
            <a:r>
              <a:rPr lang="zh-CN" altLang="en-US" sz="2400" dirty="0">
                <a:solidFill>
                  <a:srgbClr val="FFFFFF"/>
                </a:solidFill>
                <a:ea typeface="思源黑体 1"/>
              </a:rPr>
              <a:t>和</a:t>
            </a:r>
            <a:r>
              <a:rPr lang="en-US" altLang="zh-CN" sz="2400" dirty="0" err="1">
                <a:solidFill>
                  <a:srgbClr val="FFFFFF"/>
                </a:solidFill>
                <a:ea typeface="思源黑体 1"/>
              </a:rPr>
              <a:t>FastText</a:t>
            </a:r>
            <a:r>
              <a:rPr lang="en-US" altLang="zh-CN" sz="2400" dirty="0">
                <a:solidFill>
                  <a:srgbClr val="FFFFFF"/>
                </a:solidFill>
                <a:ea typeface="思源黑体 1"/>
              </a:rPr>
              <a:t>)</a:t>
            </a:r>
            <a:r>
              <a:rPr lang="zh-CN" altLang="en-US" sz="2400" dirty="0">
                <a:solidFill>
                  <a:srgbClr val="FFFFFF"/>
                </a:solidFill>
                <a:ea typeface="思源黑体 1"/>
              </a:rPr>
              <a:t>是为在</a:t>
            </a:r>
            <a:r>
              <a:rPr lang="en-US" altLang="zh-CN" sz="2400" dirty="0">
                <a:solidFill>
                  <a:srgbClr val="FFFFFF"/>
                </a:solidFill>
                <a:ea typeface="思源黑体 1"/>
              </a:rPr>
              <a:t>CPU</a:t>
            </a:r>
            <a:r>
              <a:rPr lang="zh-CN" altLang="en-US" sz="2400" dirty="0">
                <a:solidFill>
                  <a:srgbClr val="FFFFFF"/>
                </a:solidFill>
                <a:ea typeface="思源黑体 1"/>
              </a:rPr>
              <a:t>上运行而实现的，而其余的深度学习方法</a:t>
            </a:r>
            <a:r>
              <a:rPr lang="en-US" altLang="zh-CN" sz="2400" dirty="0">
                <a:solidFill>
                  <a:srgbClr val="FFFFFF"/>
                </a:solidFill>
                <a:ea typeface="思源黑体 1"/>
              </a:rPr>
              <a:t>(Bow-CNN</a:t>
            </a:r>
            <a:r>
              <a:rPr lang="zh-CN" altLang="en-US" sz="2400" dirty="0">
                <a:solidFill>
                  <a:srgbClr val="FFFFFF"/>
                </a:solidFill>
                <a:ea typeface="思源黑体 1"/>
              </a:rPr>
              <a:t>、</a:t>
            </a:r>
            <a:r>
              <a:rPr lang="en-US" altLang="zh-CN" sz="2400" dirty="0">
                <a:solidFill>
                  <a:srgbClr val="FFFFFF"/>
                </a:solidFill>
                <a:ea typeface="思源黑体 1"/>
              </a:rPr>
              <a:t>CNN-Kim</a:t>
            </a:r>
            <a:r>
              <a:rPr lang="zh-CN" altLang="en-US" sz="2400" dirty="0">
                <a:solidFill>
                  <a:srgbClr val="FFFFFF"/>
                </a:solidFill>
                <a:ea typeface="思源黑体 1"/>
              </a:rPr>
              <a:t>和</a:t>
            </a:r>
            <a:r>
              <a:rPr lang="en-US" altLang="zh-CN" sz="2400" dirty="0">
                <a:solidFill>
                  <a:srgbClr val="FFFFFF"/>
                </a:solidFill>
                <a:ea typeface="思源黑体 1"/>
              </a:rPr>
              <a:t>XMLCNN)</a:t>
            </a:r>
            <a:r>
              <a:rPr lang="zh-CN" altLang="en-US" sz="2400" dirty="0">
                <a:solidFill>
                  <a:srgbClr val="FFFFFF"/>
                </a:solidFill>
                <a:ea typeface="思源黑体 1"/>
              </a:rPr>
              <a:t>是为在</a:t>
            </a:r>
            <a:r>
              <a:rPr lang="en-US" altLang="zh-CN" sz="2400" dirty="0">
                <a:solidFill>
                  <a:srgbClr val="FFFFFF"/>
                </a:solidFill>
                <a:ea typeface="思源黑体 1"/>
              </a:rPr>
              <a:t>GPU</a:t>
            </a:r>
            <a:r>
              <a:rPr lang="zh-CN" altLang="en-US" sz="2400" dirty="0">
                <a:solidFill>
                  <a:srgbClr val="FFFFFF"/>
                </a:solidFill>
                <a:ea typeface="思源黑体 1"/>
              </a:rPr>
              <a:t>上运行而实现的。表</a:t>
            </a:r>
            <a:r>
              <a:rPr lang="en-US" altLang="zh-CN" sz="2400" dirty="0">
                <a:solidFill>
                  <a:srgbClr val="FFFFFF"/>
                </a:solidFill>
                <a:ea typeface="思源黑体 1"/>
              </a:rPr>
              <a:t>4</a:t>
            </a:r>
            <a:r>
              <a:rPr lang="zh-CN" altLang="en-US" sz="2400" dirty="0">
                <a:solidFill>
                  <a:srgbClr val="FFFFFF"/>
                </a:solidFill>
                <a:ea typeface="思源黑体 1"/>
              </a:rPr>
              <a:t>的左侧部分显示了前一组的</a:t>
            </a:r>
            <a:r>
              <a:rPr lang="en-US" altLang="zh-CN" sz="2400" dirty="0">
                <a:solidFill>
                  <a:srgbClr val="FFFFFF"/>
                </a:solidFill>
                <a:ea typeface="思源黑体 1"/>
              </a:rPr>
              <a:t>CPU</a:t>
            </a:r>
            <a:r>
              <a:rPr lang="zh-CN" altLang="en-US" sz="2400" dirty="0">
                <a:solidFill>
                  <a:srgbClr val="FFFFFF"/>
                </a:solidFill>
                <a:ea typeface="思源黑体 1"/>
              </a:rPr>
              <a:t>上的时间</a:t>
            </a:r>
            <a:r>
              <a:rPr lang="en-US" altLang="zh-CN" sz="2400" dirty="0">
                <a:solidFill>
                  <a:srgbClr val="FFFFFF"/>
                </a:solidFill>
                <a:ea typeface="思源黑体 1"/>
              </a:rPr>
              <a:t>(</a:t>
            </a:r>
            <a:r>
              <a:rPr lang="zh-CN" altLang="en-US" sz="2400" dirty="0">
                <a:solidFill>
                  <a:srgbClr val="FFFFFF"/>
                </a:solidFill>
                <a:ea typeface="思源黑体 1"/>
              </a:rPr>
              <a:t>以秒为单位</a:t>
            </a:r>
            <a:r>
              <a:rPr lang="en-US" altLang="zh-CN" sz="2400" dirty="0">
                <a:solidFill>
                  <a:srgbClr val="FFFFFF"/>
                </a:solidFill>
                <a:ea typeface="思源黑体 1"/>
              </a:rPr>
              <a:t>)(</a:t>
            </a:r>
            <a:r>
              <a:rPr lang="zh-CN" altLang="en-US" sz="2400" dirty="0">
                <a:solidFill>
                  <a:srgbClr val="FFFFFF"/>
                </a:solidFill>
                <a:ea typeface="思源黑体 1"/>
              </a:rPr>
              <a:t>报告了使用单个线程的运行时间</a:t>
            </a:r>
            <a:r>
              <a:rPr lang="en-US" altLang="zh-CN" sz="2400" dirty="0">
                <a:solidFill>
                  <a:srgbClr val="FFFFFF"/>
                </a:solidFill>
                <a:ea typeface="思源黑体 1"/>
              </a:rPr>
              <a:t>),</a:t>
            </a:r>
            <a:r>
              <a:rPr lang="zh-CN" altLang="en-US" sz="2400" dirty="0">
                <a:solidFill>
                  <a:srgbClr val="FFFFFF"/>
                </a:solidFill>
                <a:ea typeface="思源黑体 1"/>
              </a:rPr>
              <a:t>右侧部分显示了</a:t>
            </a:r>
            <a:r>
              <a:rPr lang="en-US" altLang="zh-CN" sz="2400" dirty="0" err="1">
                <a:solidFill>
                  <a:srgbClr val="FFFFFF"/>
                </a:solidFill>
                <a:ea typeface="思源黑体 1"/>
              </a:rPr>
              <a:t>laer</a:t>
            </a:r>
            <a:r>
              <a:rPr lang="zh-CN" altLang="en-US" sz="2400" dirty="0">
                <a:solidFill>
                  <a:srgbClr val="FFFFFF"/>
                </a:solidFill>
                <a:ea typeface="思源黑体 1"/>
              </a:rPr>
              <a:t>组在</a:t>
            </a:r>
            <a:r>
              <a:rPr lang="en-US" altLang="zh-CN" sz="2400" dirty="0">
                <a:solidFill>
                  <a:srgbClr val="FFFFFF"/>
                </a:solidFill>
                <a:ea typeface="思源黑体 1"/>
              </a:rPr>
              <a:t>GPU</a:t>
            </a:r>
            <a:r>
              <a:rPr lang="zh-CN" altLang="en-US" sz="2400" dirty="0">
                <a:solidFill>
                  <a:srgbClr val="FFFFFF"/>
                </a:solidFill>
                <a:ea typeface="思源黑体 1"/>
              </a:rPr>
              <a:t>上的时间</a:t>
            </a:r>
            <a:r>
              <a:rPr lang="en-US" altLang="zh-CN" sz="2400" dirty="0">
                <a:solidFill>
                  <a:srgbClr val="FFFFFF"/>
                </a:solidFill>
                <a:ea typeface="思源黑体 1"/>
              </a:rPr>
              <a:t>(</a:t>
            </a:r>
            <a:r>
              <a:rPr lang="zh-CN" altLang="en-US" sz="2400" dirty="0">
                <a:solidFill>
                  <a:srgbClr val="FFFFFF"/>
                </a:solidFill>
                <a:ea typeface="思源黑体 1"/>
              </a:rPr>
              <a:t>以秒为单位</a:t>
            </a:r>
            <a:r>
              <a:rPr lang="en-US" altLang="zh-CN" sz="2400" dirty="0">
                <a:solidFill>
                  <a:srgbClr val="FFFFFF"/>
                </a:solidFill>
                <a:ea typeface="思源黑体 1"/>
              </a:rPr>
              <a:t>)</a:t>
            </a:r>
            <a:r>
              <a:rPr lang="zh-CN" altLang="en-US" sz="2400" dirty="0">
                <a:solidFill>
                  <a:srgbClr val="FFFFFF"/>
                </a:solidFill>
                <a:ea typeface="思源黑体 1"/>
              </a:rPr>
              <a:t>。尽管这两个群体没有直接可比性，但它们在实际意义上提供了信息。</a:t>
            </a:r>
          </a:p>
          <a:p>
            <a:pPr>
              <a:lnSpc>
                <a:spcPct val="125000"/>
              </a:lnSpc>
            </a:pPr>
            <a:r>
              <a:rPr lang="zh-CN" altLang="en-US" sz="2400" dirty="0">
                <a:solidFill>
                  <a:srgbClr val="FFFFFF"/>
                </a:solidFill>
                <a:ea typeface="思源黑体 1"/>
              </a:rPr>
              <a:t>对于</a:t>
            </a:r>
            <a:r>
              <a:rPr lang="en-US" altLang="zh-CN" sz="2400" dirty="0">
                <a:solidFill>
                  <a:srgbClr val="FFFFFF"/>
                </a:solidFill>
                <a:ea typeface="思源黑体 1"/>
              </a:rPr>
              <a:t>CPU</a:t>
            </a:r>
            <a:r>
              <a:rPr lang="zh-CN" altLang="en-US" sz="2400" dirty="0">
                <a:solidFill>
                  <a:srgbClr val="FFFFFF"/>
                </a:solidFill>
                <a:ea typeface="思源黑体 1"/>
              </a:rPr>
              <a:t>运行，我们使用</a:t>
            </a:r>
            <a:r>
              <a:rPr lang="en-US" altLang="zh-CN" sz="2400" dirty="0">
                <a:solidFill>
                  <a:srgbClr val="FFFFFF"/>
                </a:solidFill>
                <a:ea typeface="思源黑体 1"/>
              </a:rPr>
              <a:t>Intel(R)Xeon(R)CPU E5-2630v32.40GHz</a:t>
            </a:r>
            <a:r>
              <a:rPr lang="zh-CN" altLang="en-US" sz="2400" dirty="0">
                <a:solidFill>
                  <a:srgbClr val="FFFFFF"/>
                </a:solidFill>
                <a:ea typeface="思源黑体 1"/>
              </a:rPr>
              <a:t>和</a:t>
            </a:r>
            <a:r>
              <a:rPr lang="en-US" altLang="zh-CN" sz="2400" dirty="0">
                <a:solidFill>
                  <a:srgbClr val="FFFFFF"/>
                </a:solidFill>
                <a:ea typeface="思源黑体 1"/>
              </a:rPr>
              <a:t>192 GB</a:t>
            </a:r>
            <a:r>
              <a:rPr lang="zh-CN" altLang="en-US" sz="2400" dirty="0">
                <a:solidFill>
                  <a:srgbClr val="FFFFFF"/>
                </a:solidFill>
                <a:ea typeface="思源黑体 1"/>
              </a:rPr>
              <a:t>内存，对于</a:t>
            </a:r>
            <a:r>
              <a:rPr lang="en-US" altLang="zh-CN" sz="2400" dirty="0">
                <a:solidFill>
                  <a:srgbClr val="FFFFFF"/>
                </a:solidFill>
                <a:ea typeface="思源黑体 1"/>
              </a:rPr>
              <a:t>GPU</a:t>
            </a:r>
            <a:r>
              <a:rPr lang="zh-CN" altLang="en-US" sz="2400" dirty="0">
                <a:solidFill>
                  <a:srgbClr val="FFFFFF"/>
                </a:solidFill>
                <a:ea typeface="思源黑体 1"/>
              </a:rPr>
              <a:t>运行，我们使用</a:t>
            </a:r>
            <a:r>
              <a:rPr lang="en-US" altLang="zh-CN" sz="2400" dirty="0">
                <a:solidFill>
                  <a:srgbClr val="FFFFFF"/>
                </a:solidFill>
                <a:ea typeface="思源黑体 1"/>
              </a:rPr>
              <a:t>Nvidia GTX TITAN X</a:t>
            </a:r>
            <a:r>
              <a:rPr lang="zh-CN" altLang="en-US" sz="2400" dirty="0">
                <a:solidFill>
                  <a:srgbClr val="FFFFFF"/>
                </a:solidFill>
                <a:ea typeface="思源黑体 1"/>
              </a:rPr>
              <a:t>。</a:t>
            </a:r>
          </a:p>
          <a:p>
            <a:pPr algn="ctr">
              <a:lnSpc>
                <a:spcPts val="2707"/>
              </a:lnSpc>
            </a:pPr>
            <a:endParaRPr lang="en-US" sz="1804" dirty="0">
              <a:solidFill>
                <a:srgbClr val="FFFFFF"/>
              </a:solidFill>
              <a:ea typeface="思源黑体 1"/>
            </a:endParaRPr>
          </a:p>
        </p:txBody>
      </p:sp>
      <p:pic>
        <p:nvPicPr>
          <p:cNvPr id="7" name="图片 6">
            <a:extLst>
              <a:ext uri="{FF2B5EF4-FFF2-40B4-BE49-F238E27FC236}">
                <a16:creationId xmlns:a16="http://schemas.microsoft.com/office/drawing/2014/main" id="{AD1C88FA-A024-4E12-1C9C-8F977094F9AE}"/>
              </a:ext>
            </a:extLst>
          </p:cNvPr>
          <p:cNvPicPr>
            <a:picLocks noChangeAspect="1"/>
          </p:cNvPicPr>
          <p:nvPr/>
        </p:nvPicPr>
        <p:blipFill>
          <a:blip r:embed="rId7"/>
          <a:stretch>
            <a:fillRect/>
          </a:stretch>
        </p:blipFill>
        <p:spPr>
          <a:xfrm>
            <a:off x="1137988" y="1542934"/>
            <a:ext cx="14101414" cy="4251280"/>
          </a:xfrm>
          <a:prstGeom prst="rect">
            <a:avLst/>
          </a:prstGeom>
        </p:spPr>
      </p:pic>
    </p:spTree>
    <p:extLst>
      <p:ext uri="{BB962C8B-B14F-4D97-AF65-F5344CB8AC3E}">
        <p14:creationId xmlns:p14="http://schemas.microsoft.com/office/powerpoint/2010/main" val="3099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86493" y="448182"/>
            <a:ext cx="9143307" cy="2885405"/>
          </a:xfrm>
          <a:prstGeom prst="rect">
            <a:avLst/>
          </a:prstGeom>
        </p:spPr>
        <p:txBody>
          <a:bodyPr wrap="square" lIns="0" tIns="0" rIns="0" bIns="0" rtlCol="0" anchor="t">
            <a:spAutoFit/>
          </a:bodyPr>
          <a:lstStyle/>
          <a:p>
            <a:pPr>
              <a:lnSpc>
                <a:spcPts val="7458"/>
              </a:lnSpc>
            </a:pPr>
            <a:r>
              <a:rPr lang="zh-CN" altLang="en-US" sz="6718" dirty="0">
                <a:solidFill>
                  <a:srgbClr val="FFFFFF"/>
                </a:solidFill>
                <a:ea typeface="庞门正道标题体"/>
              </a:rPr>
              <a:t>各种方法的效率和可扩展性</a:t>
            </a:r>
          </a:p>
          <a:p>
            <a:pPr>
              <a:lnSpc>
                <a:spcPts val="7458"/>
              </a:lnSpc>
            </a:pP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flipV="1">
            <a:off x="-3169431" y="6899625"/>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838200" y="3130703"/>
            <a:ext cx="8624538" cy="3728457"/>
          </a:xfrm>
          <a:prstGeom prst="rect">
            <a:avLst/>
          </a:prstGeom>
        </p:spPr>
        <p:txBody>
          <a:bodyPr lIns="0" tIns="0" rIns="0" bIns="0" rtlCol="0" anchor="t">
            <a:spAutoFit/>
          </a:bodyPr>
          <a:lstStyle/>
          <a:p>
            <a:pPr algn="just">
              <a:lnSpc>
                <a:spcPct val="125000"/>
              </a:lnSpc>
            </a:pPr>
            <a:r>
              <a:rPr lang="zh-CN" altLang="en-US" sz="2800" dirty="0">
                <a:solidFill>
                  <a:srgbClr val="FFFFFF"/>
                </a:solidFill>
                <a:ea typeface="思源黑体 1"/>
              </a:rPr>
              <a:t>         此外，我们还对</a:t>
            </a:r>
            <a:r>
              <a:rPr lang="en-US" altLang="zh-CN" sz="2800" dirty="0">
                <a:solidFill>
                  <a:srgbClr val="FFFFFF"/>
                </a:solidFill>
                <a:ea typeface="思源黑体 1"/>
              </a:rPr>
              <a:t>Wiki500K</a:t>
            </a:r>
            <a:r>
              <a:rPr lang="zh-CN" altLang="en-US" sz="2800" dirty="0">
                <a:solidFill>
                  <a:srgbClr val="FFFFFF"/>
                </a:solidFill>
                <a:ea typeface="思源黑体 1"/>
              </a:rPr>
              <a:t>数据的子集运行了所有方法，这些数据是通过随机抽取其</a:t>
            </a:r>
            <a:r>
              <a:rPr lang="en-US" altLang="zh-CN" sz="2800" dirty="0">
                <a:solidFill>
                  <a:srgbClr val="FFFFFF"/>
                </a:solidFill>
                <a:ea typeface="思源黑体 1"/>
              </a:rPr>
              <a:t>501,069</a:t>
            </a:r>
            <a:r>
              <a:rPr lang="zh-CN" altLang="en-US" sz="2800" dirty="0">
                <a:solidFill>
                  <a:srgbClr val="FFFFFF"/>
                </a:solidFill>
                <a:ea typeface="思源黑体 1"/>
              </a:rPr>
              <a:t>个标签和相应文档中的</a:t>
            </a:r>
            <a:r>
              <a:rPr lang="en-US" altLang="zh-CN" sz="2800" dirty="0">
                <a:solidFill>
                  <a:srgbClr val="FFFFFF"/>
                </a:solidFill>
                <a:ea typeface="思源黑体 1"/>
              </a:rPr>
              <a:t>1%</a:t>
            </a:r>
            <a:r>
              <a:rPr lang="zh-CN" altLang="en-US" sz="2800" dirty="0">
                <a:solidFill>
                  <a:srgbClr val="FFFFFF"/>
                </a:solidFill>
                <a:ea typeface="思源黑体 1"/>
              </a:rPr>
              <a:t>、</a:t>
            </a:r>
            <a:r>
              <a:rPr lang="en-US" altLang="zh-CN" sz="2800" dirty="0">
                <a:solidFill>
                  <a:srgbClr val="FFFFFF"/>
                </a:solidFill>
                <a:ea typeface="思源黑体 1"/>
              </a:rPr>
              <a:t>5%</a:t>
            </a:r>
            <a:r>
              <a:rPr lang="zh-CN" altLang="en-US" sz="2800" dirty="0">
                <a:solidFill>
                  <a:srgbClr val="FFFFFF"/>
                </a:solidFill>
                <a:ea typeface="思源黑体 1"/>
              </a:rPr>
              <a:t>、</a:t>
            </a:r>
            <a:r>
              <a:rPr lang="en-US" altLang="zh-CN" sz="2800" dirty="0">
                <a:solidFill>
                  <a:srgbClr val="FFFFFF"/>
                </a:solidFill>
                <a:ea typeface="思源黑体 1"/>
              </a:rPr>
              <a:t>10%</a:t>
            </a:r>
            <a:r>
              <a:rPr lang="zh-CN" altLang="en-US" sz="2800" dirty="0">
                <a:solidFill>
                  <a:srgbClr val="FFFFFF"/>
                </a:solidFill>
                <a:ea typeface="思源黑体 1"/>
              </a:rPr>
              <a:t>和</a:t>
            </a:r>
            <a:r>
              <a:rPr lang="en-US" altLang="zh-CN" sz="2800" dirty="0">
                <a:solidFill>
                  <a:srgbClr val="FFFFFF"/>
                </a:solidFill>
                <a:ea typeface="思源黑体 1"/>
              </a:rPr>
              <a:t>25%</a:t>
            </a:r>
            <a:r>
              <a:rPr lang="zh-CN" altLang="en-US" sz="2800" dirty="0">
                <a:solidFill>
                  <a:srgbClr val="FFFFFF"/>
                </a:solidFill>
                <a:ea typeface="思源黑体 1"/>
              </a:rPr>
              <a:t>获得的。图</a:t>
            </a:r>
            <a:r>
              <a:rPr lang="en-US" altLang="zh-CN" sz="2800" dirty="0">
                <a:solidFill>
                  <a:srgbClr val="FFFFFF"/>
                </a:solidFill>
                <a:ea typeface="思源黑体 1"/>
              </a:rPr>
              <a:t>3</a:t>
            </a:r>
            <a:r>
              <a:rPr lang="zh-CN" altLang="en-US" sz="2800" dirty="0">
                <a:solidFill>
                  <a:srgbClr val="FFFFFF"/>
                </a:solidFill>
                <a:ea typeface="思源黑体 1"/>
              </a:rPr>
              <a:t>总结了</a:t>
            </a:r>
            <a:r>
              <a:rPr lang="en-US" altLang="zh-CN" sz="2800" dirty="0">
                <a:solidFill>
                  <a:srgbClr val="FFFFFF"/>
                </a:solidFill>
                <a:ea typeface="思源黑体 1"/>
              </a:rPr>
              <a:t>CPU</a:t>
            </a:r>
            <a:r>
              <a:rPr lang="zh-CN" altLang="en-US" sz="2800" dirty="0">
                <a:solidFill>
                  <a:srgbClr val="FFFFFF"/>
                </a:solidFill>
                <a:ea typeface="思源黑体 1"/>
              </a:rPr>
              <a:t>或</a:t>
            </a:r>
            <a:r>
              <a:rPr lang="en-US" altLang="zh-CN" sz="2800" dirty="0">
                <a:solidFill>
                  <a:srgbClr val="FFFFFF"/>
                </a:solidFill>
                <a:ea typeface="思源黑体 1"/>
              </a:rPr>
              <a:t>GPU</a:t>
            </a:r>
            <a:r>
              <a:rPr lang="zh-CN" altLang="en-US" sz="2800" dirty="0">
                <a:solidFill>
                  <a:srgbClr val="FFFFFF"/>
                </a:solidFill>
                <a:ea typeface="思源黑体 1"/>
              </a:rPr>
              <a:t>上的训练时间</a:t>
            </a:r>
            <a:r>
              <a:rPr lang="en-US" altLang="zh-CN" sz="2800" dirty="0">
                <a:solidFill>
                  <a:srgbClr val="FFFFFF"/>
                </a:solidFill>
                <a:ea typeface="思源黑体 1"/>
              </a:rPr>
              <a:t>(</a:t>
            </a:r>
            <a:r>
              <a:rPr lang="zh-CN" altLang="en-US" sz="2800" dirty="0">
                <a:solidFill>
                  <a:srgbClr val="FFFFFF"/>
                </a:solidFill>
                <a:ea typeface="思源黑体 1"/>
              </a:rPr>
              <a:t>以秒为单位</a:t>
            </a:r>
            <a:r>
              <a:rPr lang="en-US" altLang="zh-CN" sz="2800" dirty="0">
                <a:solidFill>
                  <a:srgbClr val="FFFFFF"/>
                </a:solidFill>
                <a:ea typeface="思源黑体 1"/>
              </a:rPr>
              <a:t>),</a:t>
            </a:r>
            <a:r>
              <a:rPr lang="zh-CN" altLang="en-US" sz="2800" dirty="0">
                <a:solidFill>
                  <a:srgbClr val="FFFFFF"/>
                </a:solidFill>
                <a:ea typeface="思源黑体 1"/>
              </a:rPr>
              <a:t>具体取决于方法。三种方法</a:t>
            </a:r>
            <a:r>
              <a:rPr lang="en-US" altLang="zh-CN" sz="2800" dirty="0">
                <a:solidFill>
                  <a:srgbClr val="FFFFFF"/>
                </a:solidFill>
                <a:ea typeface="思源黑体 1"/>
              </a:rPr>
              <a:t>(SLEEC</a:t>
            </a:r>
            <a:r>
              <a:rPr lang="zh-CN" altLang="en-US" sz="2800" dirty="0">
                <a:solidFill>
                  <a:srgbClr val="FFFFFF"/>
                </a:solidFill>
                <a:ea typeface="思源黑体 1"/>
              </a:rPr>
              <a:t>、</a:t>
            </a:r>
            <a:r>
              <a:rPr lang="en-US" altLang="zh-CN" sz="2800" dirty="0">
                <a:solidFill>
                  <a:srgbClr val="FFFFFF"/>
                </a:solidFill>
                <a:ea typeface="思源黑体 1"/>
              </a:rPr>
              <a:t>Bow-CNN</a:t>
            </a:r>
            <a:r>
              <a:rPr lang="zh-CN" altLang="en-US" sz="2800" dirty="0">
                <a:solidFill>
                  <a:srgbClr val="FFFFFF"/>
                </a:solidFill>
                <a:ea typeface="思源黑体 1"/>
              </a:rPr>
              <a:t>和</a:t>
            </a:r>
            <a:r>
              <a:rPr lang="en-US" altLang="zh-CN" sz="2800" dirty="0">
                <a:solidFill>
                  <a:srgbClr val="FFFFFF"/>
                </a:solidFill>
                <a:ea typeface="思源黑体 1"/>
              </a:rPr>
              <a:t>PD-Sparse)</a:t>
            </a:r>
            <a:r>
              <a:rPr lang="zh-CN" altLang="en-US" sz="2800" dirty="0">
                <a:solidFill>
                  <a:srgbClr val="FFFFFF"/>
                </a:solidFill>
                <a:ea typeface="思源黑体 1"/>
              </a:rPr>
              <a:t>不能扩展到</a:t>
            </a:r>
            <a:r>
              <a:rPr lang="en-US" altLang="zh-CN" sz="2800" dirty="0">
                <a:solidFill>
                  <a:srgbClr val="FFFFFF"/>
                </a:solidFill>
                <a:ea typeface="思源黑体 1"/>
              </a:rPr>
              <a:t>Wiki-500K</a:t>
            </a:r>
            <a:r>
              <a:rPr lang="zh-CN" altLang="en-US" sz="2800" dirty="0">
                <a:solidFill>
                  <a:srgbClr val="FFFFFF"/>
                </a:solidFill>
                <a:ea typeface="思源黑体 1"/>
              </a:rPr>
              <a:t>的完整集和更大的子集，因为它们的内存需求超出了我们机器的极限，因此它们的曲线会提前停止。</a:t>
            </a:r>
            <a:endParaRPr lang="en-US" sz="2800" dirty="0">
              <a:solidFill>
                <a:srgbClr val="FFFFFF"/>
              </a:solidFill>
              <a:ea typeface="思源黑体 1"/>
            </a:endParaRPr>
          </a:p>
        </p:txBody>
      </p:sp>
      <p:pic>
        <p:nvPicPr>
          <p:cNvPr id="6" name="图片 5">
            <a:extLst>
              <a:ext uri="{FF2B5EF4-FFF2-40B4-BE49-F238E27FC236}">
                <a16:creationId xmlns:a16="http://schemas.microsoft.com/office/drawing/2014/main" id="{DDB61D3E-AD9C-9122-437F-789D2F1296B1}"/>
              </a:ext>
            </a:extLst>
          </p:cNvPr>
          <p:cNvPicPr>
            <a:picLocks noChangeAspect="1"/>
          </p:cNvPicPr>
          <p:nvPr/>
        </p:nvPicPr>
        <p:blipFill>
          <a:blip r:embed="rId7"/>
          <a:stretch>
            <a:fillRect/>
          </a:stretch>
        </p:blipFill>
        <p:spPr>
          <a:xfrm>
            <a:off x="10232117" y="1014585"/>
            <a:ext cx="7967621" cy="7501431"/>
          </a:xfrm>
          <a:prstGeom prst="rect">
            <a:avLst/>
          </a:prstGeom>
        </p:spPr>
      </p:pic>
    </p:spTree>
    <p:extLst>
      <p:ext uri="{BB962C8B-B14F-4D97-AF65-F5344CB8AC3E}">
        <p14:creationId xmlns:p14="http://schemas.microsoft.com/office/powerpoint/2010/main" val="1077549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16909" y="526965"/>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综上结论</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829386" y="4973750"/>
            <a:ext cx="3657600" cy="857873"/>
          </a:xfrm>
          <a:custGeom>
            <a:avLst/>
            <a:gdLst/>
            <a:ahLst/>
            <a:cxnLst/>
            <a:rect l="l" t="t" r="r" b="b"/>
            <a:pathLst>
              <a:path w="3657600" h="857873">
                <a:moveTo>
                  <a:pt x="0" y="0"/>
                </a:moveTo>
                <a:lnTo>
                  <a:pt x="3657600" y="0"/>
                </a:lnTo>
                <a:lnTo>
                  <a:pt x="3657600" y="857873"/>
                </a:lnTo>
                <a:lnTo>
                  <a:pt x="0" y="8578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486986" y="4973750"/>
            <a:ext cx="3656428" cy="857873"/>
          </a:xfrm>
          <a:custGeom>
            <a:avLst/>
            <a:gdLst/>
            <a:ahLst/>
            <a:cxnLst/>
            <a:rect l="l" t="t" r="r" b="b"/>
            <a:pathLst>
              <a:path w="3656428" h="857873">
                <a:moveTo>
                  <a:pt x="0" y="0"/>
                </a:moveTo>
                <a:lnTo>
                  <a:pt x="3656428" y="0"/>
                </a:lnTo>
                <a:lnTo>
                  <a:pt x="3656428" y="857873"/>
                </a:lnTo>
                <a:lnTo>
                  <a:pt x="0" y="857873"/>
                </a:lnTo>
                <a:lnTo>
                  <a:pt x="0" y="0"/>
                </a:lnTo>
                <a:close/>
              </a:path>
            </a:pathLst>
          </a:custGeom>
          <a:blipFill>
            <a:blip r:embed="rId9">
              <a:extLst>
                <a:ext uri="{96DAC541-7B7A-43D3-8B79-37D633B846F1}">
                  <asvg:svgBlip xmlns:asvg="http://schemas.microsoft.com/office/drawing/2016/SVG/main" r:embed="rId10"/>
                </a:ext>
              </a:extLst>
            </a:blip>
            <a:stretch>
              <a:fillRect l="-32"/>
            </a:stretch>
          </a:blipFill>
        </p:spPr>
      </p:sp>
      <p:sp>
        <p:nvSpPr>
          <p:cNvPr id="8" name="Freeform 8"/>
          <p:cNvSpPr/>
          <p:nvPr/>
        </p:nvSpPr>
        <p:spPr>
          <a:xfrm>
            <a:off x="-833639" y="4973750"/>
            <a:ext cx="2672550" cy="857873"/>
          </a:xfrm>
          <a:custGeom>
            <a:avLst/>
            <a:gdLst/>
            <a:ahLst/>
            <a:cxnLst/>
            <a:rect l="l" t="t" r="r" b="b"/>
            <a:pathLst>
              <a:path w="2672550" h="857873">
                <a:moveTo>
                  <a:pt x="0" y="0"/>
                </a:moveTo>
                <a:lnTo>
                  <a:pt x="2672550" y="0"/>
                </a:lnTo>
                <a:lnTo>
                  <a:pt x="2672550" y="857873"/>
                </a:lnTo>
                <a:lnTo>
                  <a:pt x="0" y="857873"/>
                </a:lnTo>
                <a:lnTo>
                  <a:pt x="0" y="0"/>
                </a:lnTo>
                <a:close/>
              </a:path>
            </a:pathLst>
          </a:custGeom>
          <a:blipFill>
            <a:blip r:embed="rId11">
              <a:extLst>
                <a:ext uri="{96DAC541-7B7A-43D3-8B79-37D633B846F1}">
                  <asvg:svgBlip xmlns:asvg="http://schemas.microsoft.com/office/drawing/2016/SVG/main" r:embed="rId12"/>
                </a:ext>
              </a:extLst>
            </a:blip>
            <a:stretch>
              <a:fillRect l="-36858"/>
            </a:stretch>
          </a:blipFill>
        </p:spPr>
      </p:sp>
      <p:sp>
        <p:nvSpPr>
          <p:cNvPr id="9" name="Freeform 9"/>
          <p:cNvSpPr/>
          <p:nvPr/>
        </p:nvSpPr>
        <p:spPr>
          <a:xfrm>
            <a:off x="9143414" y="4986056"/>
            <a:ext cx="3657600" cy="833261"/>
          </a:xfrm>
          <a:custGeom>
            <a:avLst/>
            <a:gdLst/>
            <a:ahLst/>
            <a:cxnLst/>
            <a:rect l="l" t="t" r="r" b="b"/>
            <a:pathLst>
              <a:path w="3657600" h="833261">
                <a:moveTo>
                  <a:pt x="0" y="0"/>
                </a:moveTo>
                <a:lnTo>
                  <a:pt x="3657600" y="0"/>
                </a:lnTo>
                <a:lnTo>
                  <a:pt x="3657600" y="833261"/>
                </a:lnTo>
                <a:lnTo>
                  <a:pt x="0" y="833261"/>
                </a:lnTo>
                <a:lnTo>
                  <a:pt x="0" y="0"/>
                </a:lnTo>
                <a:close/>
              </a:path>
            </a:pathLst>
          </a:custGeom>
          <a:blipFill>
            <a:blip r:embed="rId9">
              <a:extLst>
                <a:ext uri="{96DAC541-7B7A-43D3-8B79-37D633B846F1}">
                  <asvg:svgBlip xmlns:asvg="http://schemas.microsoft.com/office/drawing/2016/SVG/main" r:embed="rId10"/>
                </a:ext>
              </a:extLst>
            </a:blip>
            <a:stretch>
              <a:fillRect b="-2953"/>
            </a:stretch>
          </a:blipFill>
        </p:spPr>
      </p:sp>
      <p:sp>
        <p:nvSpPr>
          <p:cNvPr id="10" name="Freeform 10"/>
          <p:cNvSpPr/>
          <p:nvPr/>
        </p:nvSpPr>
        <p:spPr>
          <a:xfrm>
            <a:off x="381000" y="1409700"/>
            <a:ext cx="4880915" cy="3525007"/>
          </a:xfrm>
          <a:custGeom>
            <a:avLst/>
            <a:gdLst/>
            <a:ahLst/>
            <a:cxnLst/>
            <a:rect l="l" t="t" r="r" b="b"/>
            <a:pathLst>
              <a:path w="3141724" h="1933055">
                <a:moveTo>
                  <a:pt x="0" y="0"/>
                </a:moveTo>
                <a:lnTo>
                  <a:pt x="3141724" y="0"/>
                </a:lnTo>
                <a:lnTo>
                  <a:pt x="3141724" y="1933056"/>
                </a:lnTo>
                <a:lnTo>
                  <a:pt x="0" y="19330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711847" y="2015733"/>
            <a:ext cx="4491430" cy="2423740"/>
          </a:xfrm>
          <a:prstGeom prst="rect">
            <a:avLst/>
          </a:prstGeom>
        </p:spPr>
        <p:txBody>
          <a:bodyPr wrap="square" lIns="0" tIns="0" rIns="0" bIns="0" rtlCol="0" anchor="t">
            <a:spAutoFit/>
          </a:bodyPr>
          <a:lstStyle/>
          <a:p>
            <a:pPr>
              <a:lnSpc>
                <a:spcPts val="2707"/>
              </a:lnSpc>
            </a:pPr>
            <a:r>
              <a:rPr lang="zh-CN" altLang="en-US" sz="2400" dirty="0">
                <a:solidFill>
                  <a:srgbClr val="FFFFFF"/>
                </a:solidFill>
                <a:ea typeface="思源黑体 1"/>
              </a:rPr>
              <a:t>为进行可扩展性比较，最大数据集</a:t>
            </a:r>
            <a:r>
              <a:rPr lang="en-US" altLang="zh-CN" sz="2400" dirty="0">
                <a:solidFill>
                  <a:srgbClr val="FFFFFF"/>
                </a:solidFill>
                <a:ea typeface="思源黑体 1"/>
              </a:rPr>
              <a:t>(</a:t>
            </a:r>
            <a:r>
              <a:rPr lang="zh-CN" altLang="en-US" sz="2400" dirty="0">
                <a:solidFill>
                  <a:srgbClr val="FFFFFF"/>
                </a:solidFill>
                <a:ea typeface="思源黑体 1"/>
              </a:rPr>
              <a:t>例如</a:t>
            </a:r>
            <a:r>
              <a:rPr lang="en-US" altLang="zh-CN" sz="2400" dirty="0">
                <a:solidFill>
                  <a:srgbClr val="FFFFFF"/>
                </a:solidFill>
                <a:ea typeface="思源黑体 1"/>
              </a:rPr>
              <a:t>Wikl-500K</a:t>
            </a:r>
            <a:r>
              <a:rPr lang="zh-CN" altLang="en-US" sz="2400" dirty="0">
                <a:solidFill>
                  <a:srgbClr val="FFFFFF"/>
                </a:solidFill>
                <a:ea typeface="思源黑体 1"/>
              </a:rPr>
              <a:t>和</a:t>
            </a:r>
            <a:r>
              <a:rPr lang="en-US" altLang="zh-CN" sz="2400" dirty="0">
                <a:solidFill>
                  <a:srgbClr val="FFFFFF"/>
                </a:solidFill>
                <a:ea typeface="思源黑体 1"/>
              </a:rPr>
              <a:t>Amazon-670K)</a:t>
            </a:r>
            <a:r>
              <a:rPr lang="zh-CN" altLang="en-US" sz="2400" dirty="0">
                <a:solidFill>
                  <a:srgbClr val="FFFFFF"/>
                </a:solidFill>
                <a:ea typeface="思源黑体 1"/>
              </a:rPr>
              <a:t>的时间复杂度最强。因此形成的只有四种方法，即</a:t>
            </a:r>
            <a:r>
              <a:rPr lang="en-US" altLang="zh-CN" sz="2400" dirty="0">
                <a:solidFill>
                  <a:srgbClr val="FFFFFF"/>
                </a:solidFill>
                <a:ea typeface="思源黑体 1"/>
              </a:rPr>
              <a:t>XML-CNN</a:t>
            </a:r>
            <a:r>
              <a:rPr lang="zh-CN" altLang="en-US" sz="2400" dirty="0">
                <a:solidFill>
                  <a:srgbClr val="FFFFFF"/>
                </a:solidFill>
                <a:ea typeface="思源黑体 1"/>
              </a:rPr>
              <a:t>、</a:t>
            </a:r>
            <a:r>
              <a:rPr lang="en-US" altLang="zh-CN" sz="2400" dirty="0">
                <a:solidFill>
                  <a:srgbClr val="FFFFFF"/>
                </a:solidFill>
                <a:ea typeface="思源黑体 1"/>
              </a:rPr>
              <a:t>CNN-Kim</a:t>
            </a:r>
            <a:r>
              <a:rPr lang="zh-CN" altLang="en-US" sz="2400" dirty="0">
                <a:solidFill>
                  <a:srgbClr val="FFFFFF"/>
                </a:solidFill>
                <a:ea typeface="思源黑体 1"/>
              </a:rPr>
              <a:t>、</a:t>
            </a:r>
            <a:r>
              <a:rPr lang="en-US" altLang="zh-CN" sz="2400" dirty="0" err="1">
                <a:solidFill>
                  <a:srgbClr val="FFFFFF"/>
                </a:solidFill>
                <a:ea typeface="思源黑体 1"/>
              </a:rPr>
              <a:t>FastXML</a:t>
            </a:r>
            <a:r>
              <a:rPr lang="zh-CN" altLang="en-US" sz="2400" dirty="0">
                <a:solidFill>
                  <a:srgbClr val="FFFFFF"/>
                </a:solidFill>
                <a:ea typeface="思源黑体 1"/>
              </a:rPr>
              <a:t>和</a:t>
            </a:r>
            <a:r>
              <a:rPr lang="en-US" altLang="zh-CN" sz="2400" dirty="0" err="1">
                <a:solidFill>
                  <a:srgbClr val="FFFFFF"/>
                </a:solidFill>
                <a:ea typeface="思源黑体 1"/>
              </a:rPr>
              <a:t>FastText</a:t>
            </a:r>
            <a:r>
              <a:rPr lang="zh-CN" altLang="en-US" sz="2400" dirty="0">
                <a:solidFill>
                  <a:srgbClr val="FFFFFF"/>
                </a:solidFill>
                <a:ea typeface="思源黑体 1"/>
              </a:rPr>
              <a:t>成功地扩展到这些非常大的问题；其余方法因内存问题而失败</a:t>
            </a:r>
            <a:endParaRPr lang="en-US" sz="2400" dirty="0">
              <a:solidFill>
                <a:srgbClr val="FFFFFF"/>
              </a:solidFill>
              <a:ea typeface="思源黑体 1"/>
            </a:endParaRPr>
          </a:p>
        </p:txBody>
      </p:sp>
      <p:sp>
        <p:nvSpPr>
          <p:cNvPr id="13" name="Freeform 13"/>
          <p:cNvSpPr/>
          <p:nvPr/>
        </p:nvSpPr>
        <p:spPr>
          <a:xfrm>
            <a:off x="5457826" y="1610290"/>
            <a:ext cx="3348097" cy="3276599"/>
          </a:xfrm>
          <a:custGeom>
            <a:avLst/>
            <a:gdLst/>
            <a:ahLst/>
            <a:cxnLst/>
            <a:rect l="l" t="t" r="r" b="b"/>
            <a:pathLst>
              <a:path w="3141724" h="1933055">
                <a:moveTo>
                  <a:pt x="0" y="0"/>
                </a:moveTo>
                <a:lnTo>
                  <a:pt x="3141723" y="0"/>
                </a:lnTo>
                <a:lnTo>
                  <a:pt x="3141723" y="1933056"/>
                </a:lnTo>
                <a:lnTo>
                  <a:pt x="0" y="19330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5762889" y="1906593"/>
            <a:ext cx="2916348" cy="2734146"/>
          </a:xfrm>
          <a:prstGeom prst="rect">
            <a:avLst/>
          </a:prstGeom>
        </p:spPr>
        <p:txBody>
          <a:bodyPr wrap="square" lIns="0" tIns="0" rIns="0" bIns="0" rtlCol="0" anchor="t">
            <a:spAutoFit/>
          </a:bodyPr>
          <a:lstStyle/>
          <a:p>
            <a:pPr>
              <a:lnSpc>
                <a:spcPct val="125000"/>
              </a:lnSpc>
            </a:pPr>
            <a:r>
              <a:rPr lang="en-US" altLang="zh-CN" sz="2400" dirty="0">
                <a:solidFill>
                  <a:srgbClr val="FFFFFF"/>
                </a:solidFill>
                <a:ea typeface="思源黑体 1"/>
              </a:rPr>
              <a:t>XML-CNN</a:t>
            </a:r>
            <a:r>
              <a:rPr lang="zh-CN" altLang="en-US" sz="2400" dirty="0">
                <a:solidFill>
                  <a:srgbClr val="FFFFFF"/>
                </a:solidFill>
                <a:ea typeface="思源黑体 1"/>
              </a:rPr>
              <a:t>和</a:t>
            </a:r>
            <a:r>
              <a:rPr lang="en-US" altLang="zh-CN" sz="2400" dirty="0" err="1">
                <a:solidFill>
                  <a:srgbClr val="FFFFFF"/>
                </a:solidFill>
                <a:ea typeface="思源黑体 1"/>
              </a:rPr>
              <a:t>FastXML</a:t>
            </a:r>
            <a:r>
              <a:rPr lang="en-US" altLang="zh-CN" sz="2400" dirty="0">
                <a:solidFill>
                  <a:srgbClr val="FFFFFF"/>
                </a:solidFill>
                <a:ea typeface="思源黑体 1"/>
              </a:rPr>
              <a:t>(</a:t>
            </a:r>
            <a:r>
              <a:rPr lang="zh-CN" altLang="en-US" sz="2400" dirty="0">
                <a:solidFill>
                  <a:srgbClr val="FFFFFF"/>
                </a:solidFill>
                <a:ea typeface="思源黑体 1"/>
              </a:rPr>
              <a:t>本研究中平均排名第四的最佳方法</a:t>
            </a:r>
            <a:r>
              <a:rPr lang="en-US" altLang="zh-CN" sz="2400" dirty="0">
                <a:solidFill>
                  <a:srgbClr val="FFFFFF"/>
                </a:solidFill>
                <a:ea typeface="思源黑体 1"/>
              </a:rPr>
              <a:t>)</a:t>
            </a:r>
            <a:r>
              <a:rPr lang="zh-CN" altLang="en-US" sz="2400" dirty="0">
                <a:solidFill>
                  <a:srgbClr val="FFFFFF"/>
                </a:solidFill>
                <a:ea typeface="思源黑体 1"/>
              </a:rPr>
              <a:t>在极大的特征空间和标签空间下都具有良好的扩展性；</a:t>
            </a:r>
            <a:endParaRPr lang="en-US" sz="2400" dirty="0">
              <a:solidFill>
                <a:srgbClr val="FFFFFF"/>
              </a:solidFill>
              <a:ea typeface="思源黑体 1"/>
            </a:endParaRPr>
          </a:p>
        </p:txBody>
      </p:sp>
      <p:sp>
        <p:nvSpPr>
          <p:cNvPr id="16" name="Freeform 16"/>
          <p:cNvSpPr/>
          <p:nvPr/>
        </p:nvSpPr>
        <p:spPr>
          <a:xfrm>
            <a:off x="9475071" y="1819289"/>
            <a:ext cx="5360252" cy="2973076"/>
          </a:xfrm>
          <a:custGeom>
            <a:avLst/>
            <a:gdLst/>
            <a:ahLst/>
            <a:cxnLst/>
            <a:rect l="l" t="t" r="r" b="b"/>
            <a:pathLst>
              <a:path w="3141724" h="1933055">
                <a:moveTo>
                  <a:pt x="0" y="0"/>
                </a:moveTo>
                <a:lnTo>
                  <a:pt x="3141723" y="0"/>
                </a:lnTo>
                <a:lnTo>
                  <a:pt x="3141723" y="1933056"/>
                </a:lnTo>
                <a:lnTo>
                  <a:pt x="0" y="19330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9977052" y="2190973"/>
            <a:ext cx="4424747" cy="2272482"/>
          </a:xfrm>
          <a:prstGeom prst="rect">
            <a:avLst/>
          </a:prstGeom>
        </p:spPr>
        <p:txBody>
          <a:bodyPr wrap="square" lIns="0" tIns="0" rIns="0" bIns="0" rtlCol="0" anchor="t">
            <a:spAutoFit/>
          </a:bodyPr>
          <a:lstStyle/>
          <a:p>
            <a:pPr>
              <a:lnSpc>
                <a:spcPct val="125000"/>
              </a:lnSpc>
            </a:pPr>
            <a:r>
              <a:rPr lang="en-US" altLang="zh-CN" sz="2400" dirty="0">
                <a:solidFill>
                  <a:srgbClr val="FFFFFF"/>
                </a:solidFill>
                <a:ea typeface="思源黑体 1"/>
              </a:rPr>
              <a:t>SLEEC(</a:t>
            </a:r>
            <a:r>
              <a:rPr lang="zh-CN" altLang="en-US" sz="2400" dirty="0">
                <a:solidFill>
                  <a:srgbClr val="FFFFFF"/>
                </a:solidFill>
                <a:ea typeface="思源黑体 1"/>
              </a:rPr>
              <a:t>本研究中平均第二好的方法</a:t>
            </a:r>
            <a:r>
              <a:rPr lang="en-US" altLang="zh-CN" sz="2400" dirty="0">
                <a:solidFill>
                  <a:srgbClr val="FFFFFF"/>
                </a:solidFill>
                <a:ea typeface="思源黑体 1"/>
              </a:rPr>
              <a:t>)</a:t>
            </a:r>
            <a:r>
              <a:rPr lang="zh-CN" altLang="en-US" sz="2400" dirty="0">
                <a:solidFill>
                  <a:srgbClr val="FFFFFF"/>
                </a:solidFill>
                <a:ea typeface="思源黑体 1"/>
              </a:rPr>
              <a:t>在非常大的标签空间</a:t>
            </a:r>
            <a:r>
              <a:rPr lang="en-US" altLang="zh-CN" sz="2400" dirty="0">
                <a:solidFill>
                  <a:srgbClr val="FFFFFF"/>
                </a:solidFill>
                <a:ea typeface="思源黑体 1"/>
              </a:rPr>
              <a:t>(</a:t>
            </a:r>
            <a:r>
              <a:rPr lang="zh-CN" altLang="en-US" sz="2400" dirty="0">
                <a:solidFill>
                  <a:srgbClr val="FFFFFF"/>
                </a:solidFill>
                <a:ea typeface="思源黑体 1"/>
              </a:rPr>
              <a:t>例如，在</a:t>
            </a:r>
            <a:r>
              <a:rPr lang="en-US" altLang="zh-CN" sz="2400" dirty="0">
                <a:solidFill>
                  <a:srgbClr val="FFFFFF"/>
                </a:solidFill>
                <a:ea typeface="思源黑体 1"/>
              </a:rPr>
              <a:t>Amazon-670K</a:t>
            </a:r>
            <a:r>
              <a:rPr lang="zh-CN" altLang="en-US" sz="2400" dirty="0">
                <a:solidFill>
                  <a:srgbClr val="FFFFFF"/>
                </a:solidFill>
                <a:ea typeface="思源黑体 1"/>
              </a:rPr>
              <a:t>上</a:t>
            </a:r>
            <a:r>
              <a:rPr lang="en-US" altLang="zh-CN" sz="2400" dirty="0">
                <a:solidFill>
                  <a:srgbClr val="FFFFFF"/>
                </a:solidFill>
                <a:ea typeface="思源黑体 1"/>
              </a:rPr>
              <a:t>)</a:t>
            </a:r>
            <a:r>
              <a:rPr lang="zh-CN" altLang="en-US" sz="2400" dirty="0">
                <a:solidFill>
                  <a:srgbClr val="FFFFFF"/>
                </a:solidFill>
                <a:ea typeface="思源黑体 1"/>
              </a:rPr>
              <a:t>可以很好地扩展，但受到非常大的特征空间</a:t>
            </a:r>
            <a:r>
              <a:rPr lang="en-US" altLang="zh-CN" sz="2400" dirty="0">
                <a:solidFill>
                  <a:srgbClr val="FFFFFF"/>
                </a:solidFill>
                <a:ea typeface="思源黑体 1"/>
              </a:rPr>
              <a:t>(</a:t>
            </a:r>
            <a:r>
              <a:rPr lang="zh-CN" altLang="en-US" sz="2400" dirty="0">
                <a:solidFill>
                  <a:srgbClr val="FFFFFF"/>
                </a:solidFill>
                <a:ea typeface="思源黑体 1"/>
              </a:rPr>
              <a:t>例如，在</a:t>
            </a:r>
            <a:r>
              <a:rPr lang="en-US" altLang="zh-CN" sz="2400" dirty="0">
                <a:solidFill>
                  <a:srgbClr val="FFFFFF"/>
                </a:solidFill>
                <a:ea typeface="思源黑体 1"/>
              </a:rPr>
              <a:t>Wiki-500K</a:t>
            </a:r>
            <a:r>
              <a:rPr lang="zh-CN" altLang="en-US" sz="2400" dirty="0">
                <a:solidFill>
                  <a:srgbClr val="FFFFFF"/>
                </a:solidFill>
                <a:ea typeface="思源黑体 1"/>
              </a:rPr>
              <a:t>上</a:t>
            </a:r>
            <a:r>
              <a:rPr lang="en-US" altLang="zh-CN" sz="2400" dirty="0">
                <a:solidFill>
                  <a:srgbClr val="FFFFFF"/>
                </a:solidFill>
                <a:ea typeface="思源黑体 1"/>
              </a:rPr>
              <a:t>)</a:t>
            </a:r>
            <a:r>
              <a:rPr lang="zh-CN" altLang="en-US" sz="2400" dirty="0">
                <a:solidFill>
                  <a:srgbClr val="FFFFFF"/>
                </a:solidFill>
                <a:ea typeface="思源黑体 1"/>
              </a:rPr>
              <a:t>的影响；</a:t>
            </a:r>
            <a:endParaRPr lang="en-US" sz="2400" dirty="0">
              <a:solidFill>
                <a:srgbClr val="FFFFFF"/>
              </a:solidFill>
              <a:ea typeface="思源黑体 1"/>
            </a:endParaRPr>
          </a:p>
        </p:txBody>
      </p:sp>
      <p:sp>
        <p:nvSpPr>
          <p:cNvPr id="19" name="Freeform 19"/>
          <p:cNvSpPr/>
          <p:nvPr/>
        </p:nvSpPr>
        <p:spPr>
          <a:xfrm>
            <a:off x="12801014" y="4973750"/>
            <a:ext cx="3657600" cy="833261"/>
          </a:xfrm>
          <a:custGeom>
            <a:avLst/>
            <a:gdLst/>
            <a:ahLst/>
            <a:cxnLst/>
            <a:rect l="l" t="t" r="r" b="b"/>
            <a:pathLst>
              <a:path w="3657600" h="833261">
                <a:moveTo>
                  <a:pt x="0" y="0"/>
                </a:moveTo>
                <a:lnTo>
                  <a:pt x="3657600" y="0"/>
                </a:lnTo>
                <a:lnTo>
                  <a:pt x="3657600" y="833261"/>
                </a:lnTo>
                <a:lnTo>
                  <a:pt x="0" y="833261"/>
                </a:lnTo>
                <a:lnTo>
                  <a:pt x="0" y="0"/>
                </a:lnTo>
                <a:close/>
              </a:path>
            </a:pathLst>
          </a:custGeom>
          <a:blipFill>
            <a:blip r:embed="rId9">
              <a:extLst>
                <a:ext uri="{96DAC541-7B7A-43D3-8B79-37D633B846F1}">
                  <asvg:svgBlip xmlns:asvg="http://schemas.microsoft.com/office/drawing/2016/SVG/main" r:embed="rId10"/>
                </a:ext>
              </a:extLst>
            </a:blip>
            <a:stretch>
              <a:fillRect b="-2953"/>
            </a:stretch>
          </a:blipFill>
        </p:spPr>
      </p:sp>
      <p:sp>
        <p:nvSpPr>
          <p:cNvPr id="23" name="Freeform 23"/>
          <p:cNvSpPr/>
          <p:nvPr/>
        </p:nvSpPr>
        <p:spPr>
          <a:xfrm rot="-10800000">
            <a:off x="3268429" y="6031648"/>
            <a:ext cx="1334158" cy="466740"/>
          </a:xfrm>
          <a:custGeom>
            <a:avLst/>
            <a:gdLst/>
            <a:ahLst/>
            <a:cxnLst/>
            <a:rect l="l" t="t" r="r" b="b"/>
            <a:pathLst>
              <a:path w="1334158" h="466740">
                <a:moveTo>
                  <a:pt x="0" y="0"/>
                </a:moveTo>
                <a:lnTo>
                  <a:pt x="1334158" y="0"/>
                </a:lnTo>
                <a:lnTo>
                  <a:pt x="1334158" y="466740"/>
                </a:lnTo>
                <a:lnTo>
                  <a:pt x="0" y="466740"/>
                </a:lnTo>
                <a:lnTo>
                  <a:pt x="0" y="0"/>
                </a:lnTo>
                <a:close/>
              </a:path>
            </a:pathLst>
          </a:custGeom>
          <a:blipFill>
            <a:blip r:embed="rId9">
              <a:extLst>
                <a:ext uri="{96DAC541-7B7A-43D3-8B79-37D633B846F1}">
                  <asvg:svgBlip xmlns:asvg="http://schemas.microsoft.com/office/drawing/2016/SVG/main" r:embed="rId10"/>
                </a:ext>
              </a:extLst>
            </a:blip>
            <a:stretch>
              <a:fillRect r="-174150" b="-83801"/>
            </a:stretch>
          </a:blipFill>
        </p:spPr>
      </p:sp>
      <p:sp>
        <p:nvSpPr>
          <p:cNvPr id="24" name="Freeform 24"/>
          <p:cNvSpPr/>
          <p:nvPr/>
        </p:nvSpPr>
        <p:spPr>
          <a:xfrm>
            <a:off x="2362200" y="6774613"/>
            <a:ext cx="4047953" cy="2558202"/>
          </a:xfrm>
          <a:custGeom>
            <a:avLst/>
            <a:gdLst/>
            <a:ahLst/>
            <a:cxnLst/>
            <a:rect l="l" t="t" r="r" b="b"/>
            <a:pathLst>
              <a:path w="3141724" h="1933055">
                <a:moveTo>
                  <a:pt x="0" y="0"/>
                </a:moveTo>
                <a:lnTo>
                  <a:pt x="3141723" y="0"/>
                </a:lnTo>
                <a:lnTo>
                  <a:pt x="3141723" y="1933055"/>
                </a:lnTo>
                <a:lnTo>
                  <a:pt x="0" y="19330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TextBox 26"/>
          <p:cNvSpPr txBox="1"/>
          <p:nvPr/>
        </p:nvSpPr>
        <p:spPr>
          <a:xfrm>
            <a:off x="2667000" y="7130464"/>
            <a:ext cx="3581400" cy="1384995"/>
          </a:xfrm>
          <a:prstGeom prst="rect">
            <a:avLst/>
          </a:prstGeom>
        </p:spPr>
        <p:txBody>
          <a:bodyPr wrap="square" lIns="0" tIns="0" rIns="0" bIns="0" rtlCol="0" anchor="t">
            <a:spAutoFit/>
          </a:bodyPr>
          <a:lstStyle/>
          <a:p>
            <a:pPr>
              <a:lnSpc>
                <a:spcPts val="2707"/>
              </a:lnSpc>
            </a:pPr>
            <a:r>
              <a:rPr lang="en-US" altLang="zh-CN" sz="2400" dirty="0">
                <a:solidFill>
                  <a:srgbClr val="FFFFFF"/>
                </a:solidFill>
                <a:ea typeface="思源黑体 1"/>
              </a:rPr>
              <a:t>CNN-Kim</a:t>
            </a:r>
            <a:r>
              <a:rPr lang="zh-CN" altLang="en-US" sz="2400" dirty="0">
                <a:solidFill>
                  <a:srgbClr val="FFFFFF"/>
                </a:solidFill>
                <a:ea typeface="思源黑体 1"/>
              </a:rPr>
              <a:t>在训练和测试方面的时间复杂度与</a:t>
            </a:r>
            <a:r>
              <a:rPr lang="en-US" altLang="zh-CN" sz="2400" dirty="0">
                <a:solidFill>
                  <a:srgbClr val="FFFFFF"/>
                </a:solidFill>
                <a:ea typeface="思源黑体 1"/>
              </a:rPr>
              <a:t>XML-CNN</a:t>
            </a:r>
            <a:r>
              <a:rPr lang="zh-CN" altLang="en-US" sz="2400" dirty="0">
                <a:solidFill>
                  <a:srgbClr val="FFFFFF"/>
                </a:solidFill>
                <a:ea typeface="思源黑体 1"/>
              </a:rPr>
              <a:t>相当，但</a:t>
            </a:r>
            <a:r>
              <a:rPr lang="en-US" altLang="zh-CN" sz="2400" dirty="0">
                <a:solidFill>
                  <a:srgbClr val="FFFFFF"/>
                </a:solidFill>
                <a:ea typeface="思源黑体 1"/>
              </a:rPr>
              <a:t>CNN-Kim</a:t>
            </a:r>
            <a:r>
              <a:rPr lang="zh-CN" altLang="en-US" sz="2400" dirty="0">
                <a:solidFill>
                  <a:srgbClr val="FFFFFF"/>
                </a:solidFill>
                <a:ea typeface="思源黑体 1"/>
              </a:rPr>
              <a:t>在所有数据集上的表现都差得多；</a:t>
            </a:r>
            <a:endParaRPr lang="en-US" sz="2400" dirty="0">
              <a:solidFill>
                <a:srgbClr val="FFFFFF"/>
              </a:solidFill>
              <a:ea typeface="思源黑体 1"/>
            </a:endParaRPr>
          </a:p>
        </p:txBody>
      </p:sp>
      <p:sp>
        <p:nvSpPr>
          <p:cNvPr id="27" name="Freeform 27"/>
          <p:cNvSpPr/>
          <p:nvPr/>
        </p:nvSpPr>
        <p:spPr>
          <a:xfrm rot="-10800000">
            <a:off x="7572377" y="6031648"/>
            <a:ext cx="1334158" cy="466740"/>
          </a:xfrm>
          <a:custGeom>
            <a:avLst/>
            <a:gdLst/>
            <a:ahLst/>
            <a:cxnLst/>
            <a:rect l="l" t="t" r="r" b="b"/>
            <a:pathLst>
              <a:path w="1334158" h="466740">
                <a:moveTo>
                  <a:pt x="0" y="0"/>
                </a:moveTo>
                <a:lnTo>
                  <a:pt x="1334158" y="0"/>
                </a:lnTo>
                <a:lnTo>
                  <a:pt x="1334158" y="466740"/>
                </a:lnTo>
                <a:lnTo>
                  <a:pt x="0" y="466740"/>
                </a:lnTo>
                <a:lnTo>
                  <a:pt x="0" y="0"/>
                </a:lnTo>
                <a:close/>
              </a:path>
            </a:pathLst>
          </a:custGeom>
          <a:blipFill>
            <a:blip r:embed="rId9">
              <a:extLst>
                <a:ext uri="{96DAC541-7B7A-43D3-8B79-37D633B846F1}">
                  <asvg:svgBlip xmlns:asvg="http://schemas.microsoft.com/office/drawing/2016/SVG/main" r:embed="rId10"/>
                </a:ext>
              </a:extLst>
            </a:blip>
            <a:stretch>
              <a:fillRect r="-174150" b="-83801"/>
            </a:stretch>
          </a:blipFill>
        </p:spPr>
      </p:sp>
      <p:sp>
        <p:nvSpPr>
          <p:cNvPr id="28" name="Freeform 28"/>
          <p:cNvSpPr/>
          <p:nvPr/>
        </p:nvSpPr>
        <p:spPr>
          <a:xfrm>
            <a:off x="7259723" y="6808045"/>
            <a:ext cx="3435499" cy="2450255"/>
          </a:xfrm>
          <a:custGeom>
            <a:avLst/>
            <a:gdLst/>
            <a:ahLst/>
            <a:cxnLst/>
            <a:rect l="l" t="t" r="r" b="b"/>
            <a:pathLst>
              <a:path w="3141724" h="1933055">
                <a:moveTo>
                  <a:pt x="0" y="0"/>
                </a:moveTo>
                <a:lnTo>
                  <a:pt x="3141724" y="0"/>
                </a:lnTo>
                <a:lnTo>
                  <a:pt x="3141724" y="1933055"/>
                </a:lnTo>
                <a:lnTo>
                  <a:pt x="0" y="19330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TextBox 30"/>
          <p:cNvSpPr txBox="1"/>
          <p:nvPr/>
        </p:nvSpPr>
        <p:spPr>
          <a:xfrm>
            <a:off x="7572377" y="7130464"/>
            <a:ext cx="2768488" cy="1746836"/>
          </a:xfrm>
          <a:prstGeom prst="rect">
            <a:avLst/>
          </a:prstGeom>
        </p:spPr>
        <p:txBody>
          <a:bodyPr wrap="square" lIns="0" tIns="0" rIns="0" bIns="0" rtlCol="0" anchor="t">
            <a:spAutoFit/>
          </a:bodyPr>
          <a:lstStyle/>
          <a:p>
            <a:pPr>
              <a:lnSpc>
                <a:spcPts val="2707"/>
              </a:lnSpc>
            </a:pPr>
            <a:r>
              <a:rPr lang="en-US" altLang="zh-CN" sz="2400" dirty="0" err="1">
                <a:solidFill>
                  <a:srgbClr val="FFFFFF"/>
                </a:solidFill>
                <a:ea typeface="思源黑体 1"/>
              </a:rPr>
              <a:t>FastText</a:t>
            </a:r>
            <a:r>
              <a:rPr lang="zh-CN" altLang="en-US" sz="2400" dirty="0">
                <a:solidFill>
                  <a:srgbClr val="FFFFFF"/>
                </a:solidFill>
                <a:ea typeface="思源黑体 1"/>
              </a:rPr>
              <a:t>在</a:t>
            </a:r>
            <a:r>
              <a:rPr lang="en-US" altLang="zh-CN" sz="2400" dirty="0">
                <a:solidFill>
                  <a:srgbClr val="FFFFFF"/>
                </a:solidFill>
                <a:ea typeface="思源黑体 1"/>
              </a:rPr>
              <a:t>EUR-Lex</a:t>
            </a:r>
            <a:r>
              <a:rPr lang="zh-CN" altLang="en-US" sz="2400" dirty="0">
                <a:solidFill>
                  <a:srgbClr val="FFFFFF"/>
                </a:solidFill>
                <a:ea typeface="思源黑体 1"/>
              </a:rPr>
              <a:t>、</a:t>
            </a:r>
            <a:r>
              <a:rPr lang="en-US" altLang="zh-CN" sz="2400" dirty="0">
                <a:solidFill>
                  <a:srgbClr val="FFFFFF"/>
                </a:solidFill>
                <a:ea typeface="思源黑体 1"/>
              </a:rPr>
              <a:t>Wiki-30K</a:t>
            </a:r>
            <a:r>
              <a:rPr lang="zh-CN" altLang="en-US" sz="2400" dirty="0">
                <a:solidFill>
                  <a:srgbClr val="FFFFFF"/>
                </a:solidFill>
                <a:ea typeface="思源黑体 1"/>
              </a:rPr>
              <a:t>上的效率较低，因为它的训练成本与平均文档长度成正比；</a:t>
            </a:r>
            <a:endParaRPr lang="en-US" sz="2400" dirty="0">
              <a:solidFill>
                <a:srgbClr val="FFFFFF"/>
              </a:solidFill>
              <a:ea typeface="思源黑体 1"/>
            </a:endParaRPr>
          </a:p>
        </p:txBody>
      </p:sp>
      <p:sp>
        <p:nvSpPr>
          <p:cNvPr id="31" name="Freeform 31"/>
          <p:cNvSpPr/>
          <p:nvPr/>
        </p:nvSpPr>
        <p:spPr>
          <a:xfrm rot="-10800000">
            <a:off x="11876326" y="6031648"/>
            <a:ext cx="1334158" cy="466740"/>
          </a:xfrm>
          <a:custGeom>
            <a:avLst/>
            <a:gdLst/>
            <a:ahLst/>
            <a:cxnLst/>
            <a:rect l="l" t="t" r="r" b="b"/>
            <a:pathLst>
              <a:path w="1334158" h="466740">
                <a:moveTo>
                  <a:pt x="0" y="0"/>
                </a:moveTo>
                <a:lnTo>
                  <a:pt x="1334158" y="0"/>
                </a:lnTo>
                <a:lnTo>
                  <a:pt x="1334158" y="466740"/>
                </a:lnTo>
                <a:lnTo>
                  <a:pt x="0" y="466740"/>
                </a:lnTo>
                <a:lnTo>
                  <a:pt x="0" y="0"/>
                </a:lnTo>
                <a:close/>
              </a:path>
            </a:pathLst>
          </a:custGeom>
          <a:blipFill>
            <a:blip r:embed="rId9">
              <a:extLst>
                <a:ext uri="{96DAC541-7B7A-43D3-8B79-37D633B846F1}">
                  <asvg:svgBlip xmlns:asvg="http://schemas.microsoft.com/office/drawing/2016/SVG/main" r:embed="rId10"/>
                </a:ext>
              </a:extLst>
            </a:blip>
            <a:stretch>
              <a:fillRect r="-174150" b="-83801"/>
            </a:stretch>
          </a:blipFill>
        </p:spPr>
      </p:sp>
      <p:sp>
        <p:nvSpPr>
          <p:cNvPr id="32" name="Freeform 32"/>
          <p:cNvSpPr/>
          <p:nvPr/>
        </p:nvSpPr>
        <p:spPr>
          <a:xfrm>
            <a:off x="11277601" y="6583513"/>
            <a:ext cx="6705600" cy="3194908"/>
          </a:xfrm>
          <a:custGeom>
            <a:avLst/>
            <a:gdLst/>
            <a:ahLst/>
            <a:cxnLst/>
            <a:rect l="l" t="t" r="r" b="b"/>
            <a:pathLst>
              <a:path w="3141724" h="1933055">
                <a:moveTo>
                  <a:pt x="0" y="0"/>
                </a:moveTo>
                <a:lnTo>
                  <a:pt x="3141723" y="0"/>
                </a:lnTo>
                <a:lnTo>
                  <a:pt x="3141723" y="1933055"/>
                </a:lnTo>
                <a:lnTo>
                  <a:pt x="0" y="19330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TextBox 34"/>
          <p:cNvSpPr txBox="1"/>
          <p:nvPr/>
        </p:nvSpPr>
        <p:spPr>
          <a:xfrm>
            <a:off x="11658600" y="7014394"/>
            <a:ext cx="6172200" cy="2744534"/>
          </a:xfrm>
          <a:prstGeom prst="rect">
            <a:avLst/>
          </a:prstGeom>
        </p:spPr>
        <p:txBody>
          <a:bodyPr wrap="square" lIns="0" tIns="0" rIns="0" bIns="0" rtlCol="0" anchor="t">
            <a:spAutoFit/>
          </a:bodyPr>
          <a:lstStyle/>
          <a:p>
            <a:pPr>
              <a:lnSpc>
                <a:spcPts val="2707"/>
              </a:lnSpc>
            </a:pPr>
            <a:r>
              <a:rPr lang="zh-CN" altLang="en-US" sz="2400" dirty="0">
                <a:solidFill>
                  <a:srgbClr val="FFFFFF"/>
                </a:solidFill>
                <a:ea typeface="思源黑体 1"/>
              </a:rPr>
              <a:t>如果没有遇到内存问题，</a:t>
            </a:r>
            <a:r>
              <a:rPr lang="en-US" altLang="zh-CN" sz="2400" dirty="0">
                <a:solidFill>
                  <a:srgbClr val="FFFFFF"/>
                </a:solidFill>
                <a:ea typeface="思源黑体 1"/>
              </a:rPr>
              <a:t>Bow-CNN</a:t>
            </a:r>
            <a:r>
              <a:rPr lang="zh-CN" altLang="en-US" sz="2400" dirty="0">
                <a:solidFill>
                  <a:srgbClr val="FFFFFF"/>
                </a:solidFill>
                <a:ea typeface="思源黑体 1"/>
              </a:rPr>
              <a:t>的训练速度相对较快。这在一定程度上是由于它的实施；此外，它有一个直接连接到输出层的动态池化层，从而产生</a:t>
            </a:r>
            <a:r>
              <a:rPr lang="en-US" altLang="zh-CN" sz="2400" dirty="0">
                <a:solidFill>
                  <a:srgbClr val="FFFFFF"/>
                </a:solidFill>
                <a:ea typeface="思源黑体 1"/>
              </a:rPr>
              <a:t>O(</a:t>
            </a:r>
            <a:r>
              <a:rPr lang="en-US" altLang="zh-CN" sz="2400" dirty="0" err="1">
                <a:solidFill>
                  <a:srgbClr val="FFFFFF"/>
                </a:solidFill>
                <a:ea typeface="思源黑体 1"/>
              </a:rPr>
              <a:t>ptL</a:t>
            </a:r>
            <a:r>
              <a:rPr lang="en-US" altLang="zh-CN" sz="2400" dirty="0">
                <a:solidFill>
                  <a:srgbClr val="FFFFFF"/>
                </a:solidFill>
                <a:ea typeface="思源黑体 1"/>
              </a:rPr>
              <a:t>)</a:t>
            </a:r>
            <a:r>
              <a:rPr lang="zh-CN" altLang="en-US" sz="2400" dirty="0">
                <a:solidFill>
                  <a:srgbClr val="FFFFFF"/>
                </a:solidFill>
                <a:ea typeface="思源黑体 1"/>
              </a:rPr>
              <a:t>内存</a:t>
            </a:r>
            <a:r>
              <a:rPr lang="en-US" altLang="zh-CN" sz="2400" dirty="0">
                <a:solidFill>
                  <a:srgbClr val="FFFFFF"/>
                </a:solidFill>
                <a:ea typeface="思源黑体 1"/>
              </a:rPr>
              <a:t>(</a:t>
            </a:r>
            <a:r>
              <a:rPr lang="zh-CN" altLang="en-US" sz="2400" dirty="0">
                <a:solidFill>
                  <a:srgbClr val="FFFFFF"/>
                </a:solidFill>
                <a:ea typeface="思源黑体 1"/>
              </a:rPr>
              <a:t>正如我们在第</a:t>
            </a:r>
          </a:p>
          <a:p>
            <a:pPr>
              <a:lnSpc>
                <a:spcPts val="2707"/>
              </a:lnSpc>
            </a:pPr>
            <a:r>
              <a:rPr lang="en-US" altLang="zh-CN" sz="2400" dirty="0">
                <a:solidFill>
                  <a:srgbClr val="FFFFFF"/>
                </a:solidFill>
                <a:ea typeface="思源黑体 1"/>
              </a:rPr>
              <a:t>3.3</a:t>
            </a:r>
            <a:r>
              <a:rPr lang="zh-CN" altLang="en-US" sz="2400" dirty="0">
                <a:solidFill>
                  <a:srgbClr val="FFFFFF"/>
                </a:solidFill>
                <a:ea typeface="思源黑体 1"/>
              </a:rPr>
              <a:t>节中讨论的那样</a:t>
            </a:r>
            <a:r>
              <a:rPr lang="en-US" altLang="zh-CN" sz="2400" dirty="0">
                <a:solidFill>
                  <a:srgbClr val="FFFFFF"/>
                </a:solidFill>
                <a:ea typeface="思源黑体 1"/>
              </a:rPr>
              <a:t>),</a:t>
            </a:r>
            <a:r>
              <a:rPr lang="zh-CN" altLang="en-US" sz="2400" dirty="0">
                <a:solidFill>
                  <a:srgbClr val="FFFFFF"/>
                </a:solidFill>
                <a:ea typeface="思源黑体 1"/>
              </a:rPr>
              <a:t>其中</a:t>
            </a:r>
            <a:r>
              <a:rPr lang="en-US" altLang="zh-CN" sz="2400" dirty="0">
                <a:solidFill>
                  <a:srgbClr val="FFFFFF"/>
                </a:solidFill>
                <a:ea typeface="思源黑体 1"/>
              </a:rPr>
              <a:t>t</a:t>
            </a:r>
            <a:r>
              <a:rPr lang="zh-CN" altLang="en-US" sz="2400" dirty="0">
                <a:solidFill>
                  <a:srgbClr val="FFFFFF"/>
                </a:solidFill>
                <a:ea typeface="思源黑体 1"/>
              </a:rPr>
              <a:t>、</a:t>
            </a:r>
            <a:r>
              <a:rPr lang="en-US" altLang="zh-CN" sz="2400" dirty="0">
                <a:solidFill>
                  <a:srgbClr val="FFFFFF"/>
                </a:solidFill>
                <a:ea typeface="思源黑体 1"/>
              </a:rPr>
              <a:t>p</a:t>
            </a:r>
            <a:r>
              <a:rPr lang="zh-CN" altLang="en-US" sz="2400" dirty="0">
                <a:solidFill>
                  <a:srgbClr val="FFFFFF"/>
                </a:solidFill>
                <a:ea typeface="思源黑体 1"/>
              </a:rPr>
              <a:t>是过滤器和池化块的数量，可以比</a:t>
            </a:r>
            <a:r>
              <a:rPr lang="en-US" altLang="zh-CN" sz="2400" dirty="0">
                <a:solidFill>
                  <a:srgbClr val="FFFFFF"/>
                </a:solidFill>
                <a:ea typeface="思源黑体 1"/>
              </a:rPr>
              <a:t>XML-CNN(O(h(</a:t>
            </a:r>
            <a:r>
              <a:rPr lang="en-US" altLang="zh-CN" sz="2400" dirty="0" err="1">
                <a:solidFill>
                  <a:srgbClr val="FFFFFF"/>
                </a:solidFill>
                <a:ea typeface="思源黑体 1"/>
              </a:rPr>
              <a:t>pt+L</a:t>
            </a:r>
            <a:r>
              <a:rPr lang="en-US" altLang="zh-CN" sz="2400" dirty="0">
                <a:solidFill>
                  <a:srgbClr val="FFFFFF"/>
                </a:solidFill>
                <a:ea typeface="思源黑体 1"/>
              </a:rPr>
              <a:t>)))</a:t>
            </a:r>
            <a:r>
              <a:rPr lang="zh-CN" altLang="en-US" sz="2400" dirty="0">
                <a:solidFill>
                  <a:srgbClr val="FFFFFF"/>
                </a:solidFill>
                <a:ea typeface="思源黑体 1"/>
              </a:rPr>
              <a:t>和</a:t>
            </a:r>
            <a:r>
              <a:rPr lang="en-US" altLang="zh-CN" sz="2400" dirty="0">
                <a:solidFill>
                  <a:srgbClr val="FFFFFF"/>
                </a:solidFill>
                <a:ea typeface="思源黑体 1"/>
              </a:rPr>
              <a:t>CNN-Kim(O(</a:t>
            </a:r>
            <a:r>
              <a:rPr lang="en-US" altLang="zh-CN" sz="2400" dirty="0" err="1">
                <a:solidFill>
                  <a:srgbClr val="FFFFFF"/>
                </a:solidFill>
                <a:ea typeface="思源黑体 1"/>
              </a:rPr>
              <a:t>tL</a:t>
            </a:r>
            <a:r>
              <a:rPr lang="en-US" altLang="zh-CN" sz="2400" dirty="0">
                <a:solidFill>
                  <a:srgbClr val="FFFFFF"/>
                </a:solidFill>
                <a:ea typeface="思源黑体 1"/>
              </a:rPr>
              <a:t>))</a:t>
            </a:r>
            <a:r>
              <a:rPr lang="zh-CN" altLang="en-US" sz="2400" dirty="0">
                <a:solidFill>
                  <a:srgbClr val="FFFFFF"/>
                </a:solidFill>
                <a:ea typeface="思源黑体 1"/>
              </a:rPr>
              <a:t>大一个数量级。</a:t>
            </a:r>
          </a:p>
          <a:p>
            <a:pPr>
              <a:lnSpc>
                <a:spcPts val="2707"/>
              </a:lnSpc>
            </a:pPr>
            <a:endParaRPr lang="en-US" sz="1804" dirty="0">
              <a:solidFill>
                <a:srgbClr val="FFFFFF"/>
              </a:solidFill>
              <a:ea typeface="思源黑体 1"/>
            </a:endParaRPr>
          </a:p>
        </p:txBody>
      </p:sp>
      <p:sp>
        <p:nvSpPr>
          <p:cNvPr id="35" name="Freeform 35"/>
          <p:cNvSpPr/>
          <p:nvPr/>
        </p:nvSpPr>
        <p:spPr>
          <a:xfrm>
            <a:off x="16449089" y="4973750"/>
            <a:ext cx="2672550" cy="857873"/>
          </a:xfrm>
          <a:custGeom>
            <a:avLst/>
            <a:gdLst/>
            <a:ahLst/>
            <a:cxnLst/>
            <a:rect l="l" t="t" r="r" b="b"/>
            <a:pathLst>
              <a:path w="2672550" h="857873">
                <a:moveTo>
                  <a:pt x="0" y="0"/>
                </a:moveTo>
                <a:lnTo>
                  <a:pt x="2672550" y="0"/>
                </a:lnTo>
                <a:lnTo>
                  <a:pt x="2672550" y="857873"/>
                </a:lnTo>
                <a:lnTo>
                  <a:pt x="0" y="857873"/>
                </a:lnTo>
                <a:lnTo>
                  <a:pt x="0" y="0"/>
                </a:lnTo>
                <a:close/>
              </a:path>
            </a:pathLst>
          </a:custGeom>
          <a:blipFill>
            <a:blip r:embed="rId15">
              <a:extLst>
                <a:ext uri="{96DAC541-7B7A-43D3-8B79-37D633B846F1}">
                  <asvg:svgBlip xmlns:asvg="http://schemas.microsoft.com/office/drawing/2016/SVG/main" r:embed="rId16"/>
                </a:ext>
              </a:extLst>
            </a:blip>
            <a:stretch>
              <a:fillRect l="-36858"/>
            </a:stretch>
          </a:blipFill>
        </p:spPr>
      </p:sp>
      <p:sp>
        <p:nvSpPr>
          <p:cNvPr id="36" name="Freeform 36"/>
          <p:cNvSpPr/>
          <p:nvPr/>
        </p:nvSpPr>
        <p:spPr>
          <a:xfrm rot="-10800000" flipV="1">
            <a:off x="-3475960" y="6899625"/>
            <a:ext cx="7134146" cy="4717351"/>
          </a:xfrm>
          <a:custGeom>
            <a:avLst/>
            <a:gdLst/>
            <a:ahLst/>
            <a:cxnLst/>
            <a:rect l="l" t="t" r="r" b="b"/>
            <a:pathLst>
              <a:path w="7134146" h="4717351">
                <a:moveTo>
                  <a:pt x="0" y="4717350"/>
                </a:moveTo>
                <a:lnTo>
                  <a:pt x="7134146" y="4717350"/>
                </a:lnTo>
                <a:lnTo>
                  <a:pt x="7134146" y="0"/>
                </a:lnTo>
                <a:lnTo>
                  <a:pt x="0" y="0"/>
                </a:lnTo>
                <a:lnTo>
                  <a:pt x="0" y="471735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453236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594524" y="5271120"/>
            <a:ext cx="7941008" cy="952184"/>
          </a:xfrm>
          <a:prstGeom prst="rect">
            <a:avLst/>
          </a:prstGeom>
        </p:spPr>
        <p:txBody>
          <a:bodyPr lIns="0" tIns="0" rIns="0" bIns="0" rtlCol="0" anchor="t">
            <a:spAutoFit/>
          </a:bodyPr>
          <a:lstStyle/>
          <a:p>
            <a:pPr marL="0" lvl="1" indent="0">
              <a:lnSpc>
                <a:spcPts val="6900"/>
              </a:lnSpc>
              <a:spcBef>
                <a:spcPct val="0"/>
              </a:spcBef>
            </a:pPr>
            <a:r>
              <a:rPr lang="en-US" sz="7500" u="none" strike="noStrike" spc="-165" dirty="0">
                <a:solidFill>
                  <a:srgbClr val="FFFFFF"/>
                </a:solidFill>
                <a:latin typeface="29LT Bukra Wide Semi-Bold"/>
              </a:rPr>
              <a:t>PART SIX</a:t>
            </a:r>
          </a:p>
        </p:txBody>
      </p:sp>
      <p:sp>
        <p:nvSpPr>
          <p:cNvPr id="5" name="TextBox 5"/>
          <p:cNvSpPr txBox="1"/>
          <p:nvPr/>
        </p:nvSpPr>
        <p:spPr>
          <a:xfrm>
            <a:off x="1028700" y="-674477"/>
            <a:ext cx="6943784" cy="4126451"/>
          </a:xfrm>
          <a:prstGeom prst="rect">
            <a:avLst/>
          </a:prstGeom>
        </p:spPr>
        <p:txBody>
          <a:bodyPr lIns="0" tIns="0" rIns="0" bIns="0" rtlCol="0" anchor="t">
            <a:spAutoFit/>
          </a:bodyPr>
          <a:lstStyle/>
          <a:p>
            <a:pPr>
              <a:lnSpc>
                <a:spcPts val="35258"/>
              </a:lnSpc>
              <a:spcBef>
                <a:spcPct val="0"/>
              </a:spcBef>
            </a:pPr>
            <a:r>
              <a:rPr lang="en-US" sz="25184" spc="2392" dirty="0">
                <a:solidFill>
                  <a:srgbClr val="FFFFFF"/>
                </a:solidFill>
                <a:latin typeface="庞门正道标题体"/>
              </a:rPr>
              <a:t>06</a:t>
            </a:r>
          </a:p>
        </p:txBody>
      </p:sp>
      <p:sp>
        <p:nvSpPr>
          <p:cNvPr id="6" name="TextBox 6"/>
          <p:cNvSpPr txBox="1"/>
          <p:nvPr/>
        </p:nvSpPr>
        <p:spPr>
          <a:xfrm>
            <a:off x="9594524" y="6266691"/>
            <a:ext cx="7941008" cy="2115964"/>
          </a:xfrm>
          <a:prstGeom prst="rect">
            <a:avLst/>
          </a:prstGeom>
        </p:spPr>
        <p:txBody>
          <a:bodyPr lIns="0" tIns="0" rIns="0" bIns="0" rtlCol="0" anchor="t">
            <a:spAutoFit/>
          </a:bodyPr>
          <a:lstStyle/>
          <a:p>
            <a:pPr>
              <a:lnSpc>
                <a:spcPts val="16536"/>
              </a:lnSpc>
            </a:pPr>
            <a:r>
              <a:rPr lang="zh-CN" altLang="en-US" sz="14897" dirty="0">
                <a:solidFill>
                  <a:srgbClr val="FFFFFF"/>
                </a:solidFill>
                <a:ea typeface="庞门正道标题体"/>
              </a:rPr>
              <a:t>结论</a:t>
            </a:r>
            <a:endParaRPr lang="en-US" sz="14897" dirty="0">
              <a:solidFill>
                <a:srgbClr val="FFFFFF"/>
              </a:solidFill>
              <a:ea typeface="庞门正道标题体"/>
            </a:endParaRP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8224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627" t="-10685" r="-907" b="-849"/>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69562" y="580022"/>
            <a:ext cx="3543062" cy="961802"/>
          </a:xfrm>
          <a:prstGeom prst="rect">
            <a:avLst/>
          </a:prstGeom>
        </p:spPr>
        <p:txBody>
          <a:bodyPr lIns="0" tIns="0" rIns="0" bIns="0" rtlCol="0" anchor="t">
            <a:spAutoFit/>
          </a:bodyPr>
          <a:lstStyle/>
          <a:p>
            <a:pPr>
              <a:lnSpc>
                <a:spcPts val="7458"/>
              </a:lnSpc>
            </a:pPr>
            <a:r>
              <a:rPr lang="zh-CN" altLang="en-US" sz="6718" dirty="0">
                <a:solidFill>
                  <a:srgbClr val="FFFFFF"/>
                </a:solidFill>
                <a:ea typeface="庞门正道标题体"/>
              </a:rPr>
              <a:t>结论</a:t>
            </a:r>
            <a:endParaRPr lang="en-US" sz="6718" dirty="0">
              <a:solidFill>
                <a:srgbClr val="FFFFFF"/>
              </a:solidFill>
              <a:ea typeface="庞门正道标题体"/>
            </a:endParaRP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33400" y="2324100"/>
            <a:ext cx="13335000" cy="6934200"/>
          </a:xfrm>
          <a:custGeom>
            <a:avLst/>
            <a:gdLst/>
            <a:ahLst/>
            <a:cxnLst/>
            <a:rect l="l" t="t" r="r" b="b"/>
            <a:pathLst>
              <a:path w="9058398" h="2996163">
                <a:moveTo>
                  <a:pt x="0" y="0"/>
                </a:moveTo>
                <a:lnTo>
                  <a:pt x="9058398" y="0"/>
                </a:lnTo>
                <a:lnTo>
                  <a:pt x="9058398" y="2996162"/>
                </a:lnTo>
                <a:lnTo>
                  <a:pt x="0" y="29961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171934" y="4123743"/>
            <a:ext cx="11811000" cy="4368055"/>
          </a:xfrm>
          <a:prstGeom prst="rect">
            <a:avLst/>
          </a:prstGeom>
        </p:spPr>
        <p:txBody>
          <a:bodyPr wrap="square" lIns="0" tIns="0" rIns="0" bIns="0" rtlCol="0" anchor="t">
            <a:spAutoFit/>
          </a:bodyPr>
          <a:lstStyle/>
          <a:p>
            <a:pPr algn="just">
              <a:lnSpc>
                <a:spcPct val="125000"/>
              </a:lnSpc>
            </a:pPr>
            <a:r>
              <a:rPr lang="zh-CN" altLang="en-US"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本文提出了一种新的深度学习方法，用于多标签文本分类，并在六个标签集大小高达</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670K</a:t>
            </a:r>
            <a:r>
              <a:rPr lang="zh-CN" altLang="en-US"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的基准数据集上评估了所提出的方法与其他最先进的方法的比较。我们提出的方法</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XML-CNN</a:t>
            </a:r>
            <a:r>
              <a:rPr lang="zh-CN" altLang="en-US"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超越了用于二元或多类分类的深度学习方法，它使用动态最大池化方案，该方案从文档的不同区域捕获更丰富的信息，二元交叉熵损失更适合多标签问题，以及用于文档啤酒表示以及减小模型大小的隐藏牛颈层。</a:t>
            </a:r>
            <a:r>
              <a:rPr lang="en-US" altLang="zh-CN"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XML-CNN</a:t>
            </a:r>
            <a:r>
              <a:rPr lang="zh-CN" altLang="en-US" sz="2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相对呼其他竞争方法的优势是显而易见的，因为它在我们的比较评估中在所有基准数据集上获得了最佳或次优结果。</a:t>
            </a:r>
          </a:p>
          <a:p>
            <a:pPr algn="just"/>
            <a:endParaRPr lang="zh-CN" altLang="en-US"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nSpc>
                <a:spcPts val="2707"/>
              </a:lnSpc>
            </a:pPr>
            <a:endParaRPr lang="en-US" sz="1804" dirty="0">
              <a:solidFill>
                <a:srgbClr val="FFFFFF"/>
              </a:solidFill>
              <a:ea typeface="思源黑体 1"/>
            </a:endParaRPr>
          </a:p>
        </p:txBody>
      </p:sp>
      <p:grpSp>
        <p:nvGrpSpPr>
          <p:cNvPr id="15" name="Group 15"/>
          <p:cNvGrpSpPr/>
          <p:nvPr/>
        </p:nvGrpSpPr>
        <p:grpSpPr>
          <a:xfrm>
            <a:off x="12581297" y="-2487011"/>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9843" t="-23710" r="-67903" b="-15648"/>
              </a:stretch>
            </a:blipFill>
          </p:spPr>
        </p:sp>
      </p:grpSp>
    </p:spTree>
    <p:extLst>
      <p:ext uri="{BB962C8B-B14F-4D97-AF65-F5344CB8AC3E}">
        <p14:creationId xmlns:p14="http://schemas.microsoft.com/office/powerpoint/2010/main" val="1019449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sp>
      <p:sp>
        <p:nvSpPr>
          <p:cNvPr id="3" name="Freeform 3"/>
          <p:cNvSpPr/>
          <p:nvPr/>
        </p:nvSpPr>
        <p:spPr>
          <a:xfrm>
            <a:off x="3711539" y="0"/>
            <a:ext cx="10864921" cy="8229600"/>
          </a:xfrm>
          <a:custGeom>
            <a:avLst/>
            <a:gdLst/>
            <a:ahLst/>
            <a:cxnLst/>
            <a:rect l="l" t="t" r="r" b="b"/>
            <a:pathLst>
              <a:path w="10864921" h="8229600">
                <a:moveTo>
                  <a:pt x="0" y="0"/>
                </a:moveTo>
                <a:lnTo>
                  <a:pt x="10864922" y="0"/>
                </a:lnTo>
                <a:lnTo>
                  <a:pt x="10864922" y="8229600"/>
                </a:lnTo>
                <a:lnTo>
                  <a:pt x="0" y="8229600"/>
                </a:lnTo>
                <a:lnTo>
                  <a:pt x="0" y="0"/>
                </a:lnTo>
                <a:close/>
              </a:path>
            </a:pathLst>
          </a:custGeom>
          <a:blipFill>
            <a:blip r:embed="rId3"/>
            <a:stretch>
              <a:fillRect/>
            </a:stretch>
          </a:blipFill>
        </p:spPr>
      </p:sp>
      <p:sp>
        <p:nvSpPr>
          <p:cNvPr id="4" name="Freeform 4"/>
          <p:cNvSpPr/>
          <p:nvPr/>
        </p:nvSpPr>
        <p:spPr>
          <a:xfrm flipV="1">
            <a:off x="-301875" y="1492690"/>
            <a:ext cx="7134146" cy="4717351"/>
          </a:xfrm>
          <a:custGeom>
            <a:avLst/>
            <a:gdLst/>
            <a:ahLst/>
            <a:cxnLst/>
            <a:rect l="l" t="t" r="r" b="b"/>
            <a:pathLst>
              <a:path w="7134146" h="4717351">
                <a:moveTo>
                  <a:pt x="0" y="4717351"/>
                </a:moveTo>
                <a:lnTo>
                  <a:pt x="7134146" y="4717351"/>
                </a:lnTo>
                <a:lnTo>
                  <a:pt x="7134146" y="0"/>
                </a:lnTo>
                <a:lnTo>
                  <a:pt x="0" y="0"/>
                </a:lnTo>
                <a:lnTo>
                  <a:pt x="0" y="471735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11455729" y="1492690"/>
            <a:ext cx="7134146" cy="4717351"/>
          </a:xfrm>
          <a:custGeom>
            <a:avLst/>
            <a:gdLst/>
            <a:ahLst/>
            <a:cxnLst/>
            <a:rect l="l" t="t" r="r" b="b"/>
            <a:pathLst>
              <a:path w="7134146" h="4717351">
                <a:moveTo>
                  <a:pt x="7134146" y="4717351"/>
                </a:moveTo>
                <a:lnTo>
                  <a:pt x="0" y="4717351"/>
                </a:lnTo>
                <a:lnTo>
                  <a:pt x="0" y="0"/>
                </a:lnTo>
                <a:lnTo>
                  <a:pt x="7134146" y="0"/>
                </a:lnTo>
                <a:lnTo>
                  <a:pt x="7134146" y="471735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a:off x="12109946" y="2481963"/>
            <a:ext cx="0" cy="1506876"/>
          </a:xfrm>
          <a:prstGeom prst="line">
            <a:avLst/>
          </a:prstGeom>
          <a:ln w="19050" cap="flat">
            <a:solidFill>
              <a:srgbClr val="FFFFFF"/>
            </a:solidFill>
            <a:prstDash val="solid"/>
            <a:headEnd type="none" w="sm" len="sm"/>
            <a:tailEnd type="none" w="sm" len="sm"/>
          </a:ln>
        </p:spPr>
      </p:sp>
      <p:sp>
        <p:nvSpPr>
          <p:cNvPr id="8" name="Freeform 8"/>
          <p:cNvSpPr/>
          <p:nvPr/>
        </p:nvSpPr>
        <p:spPr>
          <a:xfrm flipH="1" flipV="1">
            <a:off x="-61420" y="0"/>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flipV="1">
            <a:off x="14961383" y="0"/>
            <a:ext cx="3388037" cy="4251280"/>
          </a:xfrm>
          <a:custGeom>
            <a:avLst/>
            <a:gdLst/>
            <a:ahLst/>
            <a:cxnLst/>
            <a:rect l="l" t="t" r="r" b="b"/>
            <a:pathLst>
              <a:path w="3388037" h="4251280">
                <a:moveTo>
                  <a:pt x="0" y="4251280"/>
                </a:moveTo>
                <a:lnTo>
                  <a:pt x="3388037" y="4251280"/>
                </a:lnTo>
                <a:lnTo>
                  <a:pt x="3388037" y="0"/>
                </a:lnTo>
                <a:lnTo>
                  <a:pt x="0" y="0"/>
                </a:lnTo>
                <a:lnTo>
                  <a:pt x="0" y="425128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743200" y="1842102"/>
            <a:ext cx="11430000" cy="2786597"/>
          </a:xfrm>
          <a:prstGeom prst="rect">
            <a:avLst/>
          </a:prstGeom>
        </p:spPr>
        <p:txBody>
          <a:bodyPr wrap="square" lIns="0" tIns="0" rIns="0" bIns="0" rtlCol="0" anchor="t">
            <a:spAutoFit/>
          </a:bodyPr>
          <a:lstStyle/>
          <a:p>
            <a:pPr algn="ctr">
              <a:lnSpc>
                <a:spcPts val="23268"/>
              </a:lnSpc>
              <a:spcBef>
                <a:spcPct val="0"/>
              </a:spcBef>
            </a:pPr>
            <a:r>
              <a:rPr lang="en-US" sz="16620" spc="1578" dirty="0" err="1">
                <a:solidFill>
                  <a:srgbClr val="FFFFFF"/>
                </a:solidFill>
                <a:ea typeface="庞门正道标题体"/>
              </a:rPr>
              <a:t>感谢</a:t>
            </a:r>
            <a:r>
              <a:rPr lang="zh-CN" altLang="en-US" sz="16620" spc="1578" dirty="0">
                <a:solidFill>
                  <a:srgbClr val="FFFFFF"/>
                </a:solidFill>
                <a:ea typeface="庞门正道标题体"/>
              </a:rPr>
              <a:t>听讲</a:t>
            </a:r>
            <a:endParaRPr lang="en-US" sz="16620" spc="1578" dirty="0">
              <a:solidFill>
                <a:srgbClr val="FFFFFF"/>
              </a:solidFill>
              <a:ea typeface="庞门正道标题体"/>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l="-10627" t="-10685" r="-907" b="-849"/>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TextBox 4"/>
          <p:cNvSpPr txBox="1"/>
          <p:nvPr/>
        </p:nvSpPr>
        <p:spPr>
          <a:xfrm>
            <a:off x="1171934" y="837841"/>
            <a:ext cx="3543062" cy="956310"/>
          </a:xfrm>
          <a:prstGeom prst="rect">
            <a:avLst/>
          </a:prstGeom>
        </p:spPr>
        <p:txBody>
          <a:bodyPr lIns="0" tIns="0" rIns="0" bIns="0" rtlCol="0" anchor="t">
            <a:spAutoFit/>
          </a:bodyPr>
          <a:lstStyle/>
          <a:p>
            <a:pPr>
              <a:lnSpc>
                <a:spcPts val="7460"/>
              </a:lnSpc>
            </a:pPr>
            <a:r>
              <a:rPr lang="zh-CN" altLang="en-US" sz="6720">
                <a:solidFill>
                  <a:srgbClr val="FFFFFF"/>
                </a:solidFill>
                <a:ea typeface="庞门正道标题体" panose="02010600030101010101" charset="-122"/>
              </a:rPr>
              <a:t>问题背景</a:t>
            </a: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914579" y="2019149"/>
            <a:ext cx="3527306" cy="1224759"/>
          </a:xfrm>
          <a:custGeom>
            <a:avLst/>
            <a:gdLst/>
            <a:ahLst/>
            <a:cxnLst/>
            <a:rect l="l" t="t" r="r" b="b"/>
            <a:pathLst>
              <a:path w="3527306" h="1224759">
                <a:moveTo>
                  <a:pt x="0" y="0"/>
                </a:moveTo>
                <a:lnTo>
                  <a:pt x="3527307" y="0"/>
                </a:lnTo>
                <a:lnTo>
                  <a:pt x="3527307" y="1224759"/>
                </a:lnTo>
                <a:lnTo>
                  <a:pt x="0" y="1224759"/>
                </a:lnTo>
                <a:lnTo>
                  <a:pt x="0" y="0"/>
                </a:lnTo>
                <a:close/>
              </a:path>
            </a:pathLst>
          </a:custGeom>
          <a:blipFill>
            <a:blip r:embed="rId11"/>
            <a:stretch>
              <a:fillRect/>
            </a:stretch>
          </a:blipFill>
          <a:ln cap="sq">
            <a:noFill/>
            <a:prstDash val="solid"/>
            <a:miter/>
          </a:ln>
        </p:spPr>
      </p:sp>
      <p:sp>
        <p:nvSpPr>
          <p:cNvPr id="7" name="TextBox 7"/>
          <p:cNvSpPr txBox="1"/>
          <p:nvPr/>
        </p:nvSpPr>
        <p:spPr>
          <a:xfrm>
            <a:off x="1219497" y="2400452"/>
            <a:ext cx="2906041" cy="511810"/>
          </a:xfrm>
          <a:prstGeom prst="rect">
            <a:avLst/>
          </a:prstGeom>
        </p:spPr>
        <p:txBody>
          <a:bodyPr lIns="0" tIns="0" rIns="0" bIns="0" rtlCol="0" anchor="t">
            <a:spAutoFit/>
          </a:bodyPr>
          <a:lstStyle/>
          <a:p>
            <a:pPr algn="ctr">
              <a:lnSpc>
                <a:spcPts val="3995"/>
              </a:lnSpc>
            </a:pPr>
            <a:r>
              <a:rPr lang="zh-CN" altLang="en-US" sz="3600">
                <a:solidFill>
                  <a:srgbClr val="FFFFFF"/>
                </a:solidFill>
                <a:ea typeface="庞门正道标题体" panose="02010600030101010101" charset="-122"/>
              </a:rPr>
              <a:t>面临的问题</a:t>
            </a:r>
          </a:p>
        </p:txBody>
      </p:sp>
      <p:grpSp>
        <p:nvGrpSpPr>
          <p:cNvPr id="15" name="Group 15"/>
          <p:cNvGrpSpPr/>
          <p:nvPr/>
        </p:nvGrpSpPr>
        <p:grpSpPr>
          <a:xfrm>
            <a:off x="10668042" y="-1638016"/>
            <a:ext cx="9356006" cy="9355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79843" t="-23710" r="-67903" b="-15648"/>
              </a:stretch>
            </a:blipFill>
          </p:spPr>
        </p:sp>
      </p:grpSp>
      <p:sp>
        <p:nvSpPr>
          <p:cNvPr id="21" name="矩形 20"/>
          <p:cNvSpPr/>
          <p:nvPr>
            <p:custDataLst>
              <p:tags r:id="rId1"/>
            </p:custDataLst>
          </p:nvPr>
        </p:nvSpPr>
        <p:spPr>
          <a:xfrm flipH="1">
            <a:off x="838200" y="3988435"/>
            <a:ext cx="9136380" cy="932180"/>
          </a:xfrm>
          <a:prstGeom prst="rect">
            <a:avLst/>
          </a:prstGeom>
          <a:gradFill>
            <a:gsLst>
              <a:gs pos="0">
                <a:schemeClr val="tx2">
                  <a:alpha val="0"/>
                </a:schemeClr>
              </a:gs>
              <a:gs pos="100000">
                <a:schemeClr val="tx2">
                  <a:alpha val="57000"/>
                </a:schemeClr>
              </a:gs>
            </a:gsLst>
            <a:lin ang="0" scaled="0"/>
          </a:gradFill>
          <a:ln>
            <a:gradFill>
              <a:gsLst>
                <a:gs pos="55000">
                  <a:schemeClr val="bg1">
                    <a:alpha val="0"/>
                  </a:schemeClr>
                </a:gs>
                <a:gs pos="0">
                  <a:schemeClr val="bg1"/>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buClrTx/>
              <a:buSzTx/>
              <a:buFont typeface="Wingdings" panose="05000000000000000000" charset="0"/>
              <a:buChar char="Ø"/>
            </a:pPr>
            <a:r>
              <a:rPr lang="zh-CN" altLang="en-US" sz="4400" b="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互联内容的快速增长</a:t>
            </a:r>
          </a:p>
        </p:txBody>
      </p:sp>
      <p:sp>
        <p:nvSpPr>
          <p:cNvPr id="22" name="矩形 21"/>
          <p:cNvSpPr/>
          <p:nvPr>
            <p:custDataLst>
              <p:tags r:id="rId2"/>
            </p:custDataLst>
          </p:nvPr>
        </p:nvSpPr>
        <p:spPr>
          <a:xfrm flipH="1">
            <a:off x="838200" y="5448300"/>
            <a:ext cx="9137015" cy="932180"/>
          </a:xfrm>
          <a:prstGeom prst="rect">
            <a:avLst/>
          </a:prstGeom>
          <a:gradFill>
            <a:gsLst>
              <a:gs pos="0">
                <a:schemeClr val="tx2">
                  <a:alpha val="0"/>
                </a:schemeClr>
              </a:gs>
              <a:gs pos="100000">
                <a:schemeClr val="tx2">
                  <a:alpha val="57000"/>
                </a:schemeClr>
              </a:gs>
            </a:gsLst>
            <a:lin ang="0" scaled="0"/>
          </a:gradFill>
          <a:ln>
            <a:gradFill>
              <a:gsLst>
                <a:gs pos="55000">
                  <a:schemeClr val="bg1">
                    <a:alpha val="0"/>
                  </a:schemeClr>
                </a:gs>
                <a:gs pos="0">
                  <a:schemeClr val="bg1"/>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buClrTx/>
              <a:buSzTx/>
              <a:buFont typeface="Wingdings" panose="05000000000000000000" charset="0"/>
              <a:buChar char="Ø"/>
            </a:pPr>
            <a:r>
              <a:rPr lang="zh-CN" altLang="en-US" sz="4400" b="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对大数据组织视图的迫切需求</a:t>
            </a:r>
          </a:p>
        </p:txBody>
      </p:sp>
      <p:sp>
        <p:nvSpPr>
          <p:cNvPr id="23" name="矩形 22"/>
          <p:cNvSpPr/>
          <p:nvPr>
            <p:custDataLst>
              <p:tags r:id="rId3"/>
            </p:custDataLst>
          </p:nvPr>
        </p:nvSpPr>
        <p:spPr>
          <a:xfrm flipH="1">
            <a:off x="838200" y="6908165"/>
            <a:ext cx="11247755" cy="2063115"/>
          </a:xfrm>
          <a:prstGeom prst="rect">
            <a:avLst/>
          </a:prstGeom>
          <a:gradFill>
            <a:gsLst>
              <a:gs pos="0">
                <a:schemeClr val="tx2">
                  <a:alpha val="0"/>
                </a:schemeClr>
              </a:gs>
              <a:gs pos="100000">
                <a:schemeClr val="tx2">
                  <a:alpha val="57000"/>
                </a:schemeClr>
              </a:gs>
            </a:gsLst>
            <a:lin ang="0" scaled="0"/>
          </a:gradFill>
          <a:ln>
            <a:gradFill>
              <a:gsLst>
                <a:gs pos="55000">
                  <a:schemeClr val="bg1">
                    <a:alpha val="0"/>
                  </a:schemeClr>
                </a:gs>
                <a:gs pos="0">
                  <a:schemeClr val="bg1"/>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l">
              <a:buClrTx/>
              <a:buSzTx/>
              <a:buFont typeface="Wingdings" panose="05000000000000000000" charset="0"/>
              <a:buChar char="Ø"/>
            </a:pPr>
            <a:r>
              <a:rPr lang="zh-CN" altLang="en-US" sz="4400" b="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从极大的类别空间中查找每个文档最相关的标签子集的问题变得越来越重要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594524" y="5271120"/>
            <a:ext cx="7941008" cy="1200150"/>
          </a:xfrm>
          <a:prstGeom prst="rect">
            <a:avLst/>
          </a:prstGeom>
        </p:spPr>
        <p:txBody>
          <a:bodyPr lIns="0" tIns="0" rIns="0" bIns="0" rtlCol="0" anchor="t">
            <a:spAutoFit/>
          </a:bodyPr>
          <a:lstStyle/>
          <a:p>
            <a:pPr marL="0" lvl="1" indent="0">
              <a:lnSpc>
                <a:spcPts val="6900"/>
              </a:lnSpc>
              <a:spcBef>
                <a:spcPct val="0"/>
              </a:spcBef>
            </a:pPr>
            <a:r>
              <a:rPr lang="en-US" sz="7500" u="none" strike="noStrike" spc="-165">
                <a:solidFill>
                  <a:srgbClr val="FFFFFF"/>
                </a:solidFill>
                <a:latin typeface="29LT Bukra Wide Semi-Bold" panose="020B0707040000000004"/>
              </a:rPr>
              <a:t>PART TWO</a:t>
            </a:r>
          </a:p>
        </p:txBody>
      </p:sp>
      <p:sp>
        <p:nvSpPr>
          <p:cNvPr id="5" name="TextBox 5"/>
          <p:cNvSpPr txBox="1"/>
          <p:nvPr/>
        </p:nvSpPr>
        <p:spPr>
          <a:xfrm>
            <a:off x="1028700" y="-674477"/>
            <a:ext cx="6943784" cy="4665737"/>
          </a:xfrm>
          <a:prstGeom prst="rect">
            <a:avLst/>
          </a:prstGeom>
        </p:spPr>
        <p:txBody>
          <a:bodyPr lIns="0" tIns="0" rIns="0" bIns="0" rtlCol="0" anchor="t">
            <a:spAutoFit/>
          </a:bodyPr>
          <a:lstStyle/>
          <a:p>
            <a:pPr>
              <a:lnSpc>
                <a:spcPts val="35260"/>
              </a:lnSpc>
              <a:spcBef>
                <a:spcPct val="0"/>
              </a:spcBef>
            </a:pPr>
            <a:r>
              <a:rPr lang="en-US" sz="25185" spc="2392">
                <a:solidFill>
                  <a:srgbClr val="FFFFFF"/>
                </a:solidFill>
                <a:latin typeface="庞门正道标题体" panose="02010600030101010101" charset="-122"/>
              </a:rPr>
              <a:t>02</a:t>
            </a:r>
          </a:p>
        </p:txBody>
      </p:sp>
      <p:sp>
        <p:nvSpPr>
          <p:cNvPr id="6" name="TextBox 6"/>
          <p:cNvSpPr txBox="1"/>
          <p:nvPr/>
        </p:nvSpPr>
        <p:spPr>
          <a:xfrm>
            <a:off x="9594524" y="6266691"/>
            <a:ext cx="7941008" cy="2120265"/>
          </a:xfrm>
          <a:prstGeom prst="rect">
            <a:avLst/>
          </a:prstGeom>
        </p:spPr>
        <p:txBody>
          <a:bodyPr lIns="0" tIns="0" rIns="0" bIns="0" rtlCol="0" anchor="t">
            <a:spAutoFit/>
          </a:bodyPr>
          <a:lstStyle/>
          <a:p>
            <a:pPr>
              <a:lnSpc>
                <a:spcPts val="16535"/>
              </a:lnSpc>
            </a:pPr>
            <a:r>
              <a:rPr lang="zh-CN" altLang="en-US" sz="14895">
                <a:solidFill>
                  <a:srgbClr val="FFFFFF"/>
                </a:solidFill>
                <a:ea typeface="庞门正道标题体" panose="02010600030101010101" charset="-122"/>
              </a:rPr>
              <a:t>现状</a:t>
            </a:r>
            <a:r>
              <a:rPr lang="en-US" sz="14895">
                <a:solidFill>
                  <a:srgbClr val="FFFFFF"/>
                </a:solidFill>
                <a:ea typeface="庞门正道标题体" panose="02010600030101010101" charset="-122"/>
              </a:rPr>
              <a:t>分析</a:t>
            </a: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71934" y="837841"/>
            <a:ext cx="3543062" cy="956310"/>
          </a:xfrm>
          <a:prstGeom prst="rect">
            <a:avLst/>
          </a:prstGeom>
        </p:spPr>
        <p:txBody>
          <a:bodyPr lIns="0" tIns="0" rIns="0" bIns="0" rtlCol="0" anchor="t">
            <a:spAutoFit/>
          </a:bodyPr>
          <a:lstStyle/>
          <a:p>
            <a:pPr>
              <a:lnSpc>
                <a:spcPts val="7460"/>
              </a:lnSpc>
            </a:pPr>
            <a:r>
              <a:rPr lang="zh-CN" altLang="en-US" sz="6720">
                <a:solidFill>
                  <a:srgbClr val="FFFFFF"/>
                </a:solidFill>
                <a:ea typeface="庞门正道标题体" panose="02010600030101010101" charset="-122"/>
              </a:rPr>
              <a:t>现状分析</a:t>
            </a: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2"/>
          <p:cNvSpPr/>
          <p:nvPr/>
        </p:nvSpPr>
        <p:spPr>
          <a:xfrm>
            <a:off x="896620" y="1793875"/>
            <a:ext cx="16494760" cy="2430145"/>
          </a:xfrm>
          <a:custGeom>
            <a:avLst/>
            <a:gdLst/>
            <a:ahLst/>
            <a:cxnLst/>
            <a:rect l="l" t="t" r="r" b="b"/>
            <a:pathLst>
              <a:path w="9058398" h="2996163">
                <a:moveTo>
                  <a:pt x="0" y="0"/>
                </a:moveTo>
                <a:lnTo>
                  <a:pt x="9058398" y="0"/>
                </a:lnTo>
                <a:lnTo>
                  <a:pt x="9058398" y="2996162"/>
                </a:lnTo>
                <a:lnTo>
                  <a:pt x="0" y="2996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4"/>
          <p:cNvSpPr txBox="1"/>
          <p:nvPr/>
        </p:nvSpPr>
        <p:spPr>
          <a:xfrm>
            <a:off x="1524000" y="2400300"/>
            <a:ext cx="4918075" cy="501015"/>
          </a:xfrm>
          <a:prstGeom prst="rect">
            <a:avLst/>
          </a:prstGeom>
        </p:spPr>
        <p:txBody>
          <a:bodyPr wrap="square" lIns="0" tIns="0" rIns="0" bIns="0" rtlCol="0" anchor="t">
            <a:noAutofit/>
          </a:bodyPr>
          <a:lstStyle/>
          <a:p>
            <a:pPr>
              <a:lnSpc>
                <a:spcPts val="2705"/>
              </a:lnSpc>
            </a:pPr>
            <a:r>
              <a:rPr lang="en-US" sz="2800" b="1">
                <a:solidFill>
                  <a:srgbClr val="FFC000"/>
                </a:solidFill>
                <a:latin typeface="微软雅黑" panose="020B0503020204020204" charset="-122"/>
                <a:ea typeface="微软雅黑" panose="020B0503020204020204" charset="-122"/>
                <a:cs typeface="微软雅黑" panose="020B0503020204020204" charset="-122"/>
              </a:rPr>
              <a:t>极端多标签文本分类（XMTC）</a:t>
            </a:r>
          </a:p>
          <a:p>
            <a:pPr>
              <a:lnSpc>
                <a:spcPts val="2705"/>
              </a:lnSpc>
            </a:pPr>
            <a:r>
              <a:rPr lang="en-US" sz="2800" b="1">
                <a:solidFill>
                  <a:srgbClr val="FFC000"/>
                </a:solidFill>
                <a:latin typeface="微软雅黑" panose="020B0503020204020204" charset="-122"/>
                <a:ea typeface="微软雅黑" panose="020B0503020204020204" charset="-122"/>
                <a:cs typeface="微软雅黑" panose="020B0503020204020204" charset="-122"/>
              </a:rPr>
              <a:t>  </a:t>
            </a:r>
          </a:p>
        </p:txBody>
      </p:sp>
      <p:sp>
        <p:nvSpPr>
          <p:cNvPr id="17" name="文本框 16"/>
          <p:cNvSpPr txBox="1"/>
          <p:nvPr/>
        </p:nvSpPr>
        <p:spPr>
          <a:xfrm>
            <a:off x="1524000" y="2857500"/>
            <a:ext cx="14918055" cy="1161415"/>
          </a:xfrm>
          <a:prstGeom prst="rect">
            <a:avLst/>
          </a:prstGeom>
          <a:noFill/>
        </p:spPr>
        <p:txBody>
          <a:bodyPr wrap="square" rtlCol="0">
            <a:noAutofit/>
          </a:bodyPr>
          <a:lstStyle/>
          <a:p>
            <a:pPr marL="285750" indent="-285750">
              <a:buFont typeface="Wingdings" panose="05000000000000000000" charset="0"/>
              <a:buChar char="Ø"/>
            </a:pPr>
            <a:r>
              <a:rPr lang="en-US" sz="2400" b="1">
                <a:solidFill>
                  <a:srgbClr val="FFFFFF"/>
                </a:solidFill>
                <a:latin typeface="微软雅黑" panose="020B0503020204020204" charset="-122"/>
                <a:ea typeface="微软雅黑" panose="020B0503020204020204" charset="-122"/>
                <a:sym typeface="+mn-ea"/>
              </a:rPr>
              <a:t>是指从</a:t>
            </a:r>
            <a:r>
              <a:rPr lang="en-US" sz="2400" b="1">
                <a:solidFill>
                  <a:srgbClr val="FFC000"/>
                </a:solidFill>
                <a:latin typeface="微软雅黑" panose="020B0503020204020204" charset="-122"/>
                <a:ea typeface="微软雅黑" panose="020B0503020204020204" charset="-122"/>
                <a:sym typeface="+mn-ea"/>
              </a:rPr>
              <a:t>非常大的标签集合</a:t>
            </a:r>
            <a:r>
              <a:rPr lang="en-US" sz="2400" b="1">
                <a:solidFill>
                  <a:srgbClr val="FFFFFF"/>
                </a:solidFill>
                <a:latin typeface="微软雅黑" panose="020B0503020204020204" charset="-122"/>
                <a:ea typeface="微软雅黑" panose="020B0503020204020204" charset="-122"/>
                <a:sym typeface="+mn-ea"/>
              </a:rPr>
              <a:t>中为每个文档分配其最相关的类标签子集的问题，其中标签的数量可能达到</a:t>
            </a:r>
            <a:r>
              <a:rPr lang="en-US" sz="2400" b="1">
                <a:solidFill>
                  <a:srgbClr val="FFC000"/>
                </a:solidFill>
                <a:latin typeface="微软雅黑" panose="020B0503020204020204" charset="-122"/>
                <a:ea typeface="微软雅黑" panose="020B0503020204020204" charset="-122"/>
                <a:sym typeface="+mn-ea"/>
              </a:rPr>
              <a:t>数十万或数百万个</a:t>
            </a:r>
            <a:r>
              <a:rPr lang="en-US" sz="2400" b="1">
                <a:solidFill>
                  <a:srgbClr val="FFFFFF"/>
                </a:solidFill>
                <a:latin typeface="微软雅黑" panose="020B0503020204020204" charset="-122"/>
                <a:ea typeface="微软雅黑" panose="020B0503020204020204" charset="-122"/>
                <a:sym typeface="+mn-ea"/>
              </a:rPr>
              <a:t>。</a:t>
            </a:r>
            <a:endParaRPr lang="en-US" altLang="en-US" sz="2400" b="1">
              <a:solidFill>
                <a:srgbClr val="FFC000"/>
              </a:solidFill>
              <a:latin typeface="微软雅黑" panose="020B0503020204020204" charset="-122"/>
              <a:ea typeface="微软雅黑" panose="020B0503020204020204" charset="-122"/>
              <a:sym typeface="+mn-ea"/>
            </a:endParaRPr>
          </a:p>
        </p:txBody>
      </p:sp>
      <p:sp>
        <p:nvSpPr>
          <p:cNvPr id="16" name="Freeform 9"/>
          <p:cNvSpPr/>
          <p:nvPr/>
        </p:nvSpPr>
        <p:spPr>
          <a:xfrm>
            <a:off x="2532380" y="4762500"/>
            <a:ext cx="4660900" cy="1183005"/>
          </a:xfrm>
          <a:custGeom>
            <a:avLst/>
            <a:gdLst/>
            <a:ahLst/>
            <a:cxnLst/>
            <a:rect l="l" t="t" r="r" b="b"/>
            <a:pathLst>
              <a:path w="3670128" h="2258175">
                <a:moveTo>
                  <a:pt x="0" y="0"/>
                </a:moveTo>
                <a:lnTo>
                  <a:pt x="3670127" y="0"/>
                </a:lnTo>
                <a:lnTo>
                  <a:pt x="3670127" y="2258175"/>
                </a:lnTo>
                <a:lnTo>
                  <a:pt x="0" y="2258175"/>
                </a:lnTo>
                <a:lnTo>
                  <a:pt x="0" y="0"/>
                </a:lnTo>
                <a:close/>
              </a:path>
            </a:pathLst>
          </a:custGeom>
          <a:blipFill>
            <a:blip r:embed="rId10"/>
            <a:stretch>
              <a:fillRect/>
            </a:stretch>
          </a:blipFill>
        </p:spPr>
      </p:sp>
      <p:sp>
        <p:nvSpPr>
          <p:cNvPr id="18" name="文本框 17"/>
          <p:cNvSpPr txBox="1"/>
          <p:nvPr/>
        </p:nvSpPr>
        <p:spPr>
          <a:xfrm>
            <a:off x="2667000" y="6210300"/>
            <a:ext cx="4595495" cy="1076325"/>
          </a:xfrm>
          <a:prstGeom prst="rect">
            <a:avLst/>
          </a:prstGeom>
          <a:noFill/>
        </p:spPr>
        <p:txBody>
          <a:bodyPr wrap="square" rtlCol="0">
            <a:spAutoFit/>
          </a:bodyPr>
          <a:lstStyle/>
          <a:p>
            <a:pPr marL="457200" indent="-457200">
              <a:buFont typeface="Wingdings" panose="05000000000000000000" charset="0"/>
              <a:buChar char="ü"/>
            </a:pPr>
            <a:r>
              <a:rPr lang="zh-CN" altLang="en-US" sz="3200" b="1">
                <a:solidFill>
                  <a:schemeClr val="bg2"/>
                </a:solidFill>
                <a:latin typeface="微软雅黑" panose="020B0503020204020204" charset="-122"/>
                <a:ea typeface="微软雅黑" panose="020B0503020204020204" charset="-122"/>
              </a:rPr>
              <a:t>将类标签视为独立的目标变量</a:t>
            </a:r>
          </a:p>
        </p:txBody>
      </p:sp>
      <p:sp>
        <p:nvSpPr>
          <p:cNvPr id="19" name="文本框 18"/>
          <p:cNvSpPr txBox="1"/>
          <p:nvPr/>
        </p:nvSpPr>
        <p:spPr>
          <a:xfrm>
            <a:off x="3294380" y="4953000"/>
            <a:ext cx="3199765" cy="768350"/>
          </a:xfrm>
          <a:prstGeom prst="rect">
            <a:avLst/>
          </a:prstGeom>
          <a:noFill/>
        </p:spPr>
        <p:txBody>
          <a:bodyPr wrap="square" rtlCol="0">
            <a:spAutoFit/>
          </a:bodyPr>
          <a:lstStyle/>
          <a:p>
            <a:r>
              <a:rPr lang="zh-CN" altLang="en-US" sz="4400" b="1">
                <a:solidFill>
                  <a:schemeClr val="bg2"/>
                </a:solidFill>
                <a:latin typeface="微软雅黑" panose="020B0503020204020204" charset="-122"/>
                <a:ea typeface="微软雅黑" panose="020B0503020204020204" charset="-122"/>
                <a:sym typeface="+mn-ea"/>
              </a:rPr>
              <a:t>二元分类器</a:t>
            </a:r>
          </a:p>
        </p:txBody>
      </p:sp>
      <p:sp>
        <p:nvSpPr>
          <p:cNvPr id="20" name="Freeform 9"/>
          <p:cNvSpPr/>
          <p:nvPr/>
        </p:nvSpPr>
        <p:spPr>
          <a:xfrm>
            <a:off x="9975850" y="4762500"/>
            <a:ext cx="4660900" cy="1183005"/>
          </a:xfrm>
          <a:custGeom>
            <a:avLst/>
            <a:gdLst/>
            <a:ahLst/>
            <a:cxnLst/>
            <a:rect l="l" t="t" r="r" b="b"/>
            <a:pathLst>
              <a:path w="3670128" h="2258175">
                <a:moveTo>
                  <a:pt x="0" y="0"/>
                </a:moveTo>
                <a:lnTo>
                  <a:pt x="3670127" y="0"/>
                </a:lnTo>
                <a:lnTo>
                  <a:pt x="3670127" y="2258175"/>
                </a:lnTo>
                <a:lnTo>
                  <a:pt x="0" y="2258175"/>
                </a:lnTo>
                <a:lnTo>
                  <a:pt x="0" y="0"/>
                </a:lnTo>
                <a:close/>
              </a:path>
            </a:pathLst>
          </a:custGeom>
          <a:blipFill>
            <a:blip r:embed="rId10"/>
            <a:stretch>
              <a:fillRect/>
            </a:stretch>
          </a:blipFill>
        </p:spPr>
      </p:sp>
      <p:sp>
        <p:nvSpPr>
          <p:cNvPr id="21" name="文本框 20"/>
          <p:cNvSpPr txBox="1"/>
          <p:nvPr/>
        </p:nvSpPr>
        <p:spPr>
          <a:xfrm>
            <a:off x="10706100" y="4950460"/>
            <a:ext cx="3199765" cy="768350"/>
          </a:xfrm>
          <a:prstGeom prst="rect">
            <a:avLst/>
          </a:prstGeom>
          <a:noFill/>
        </p:spPr>
        <p:txBody>
          <a:bodyPr wrap="square" rtlCol="0">
            <a:spAutoFit/>
          </a:bodyPr>
          <a:lstStyle/>
          <a:p>
            <a:r>
              <a:rPr lang="zh-CN" altLang="en-US" sz="4400" b="1">
                <a:solidFill>
                  <a:schemeClr val="bg2"/>
                </a:solidFill>
                <a:latin typeface="微软雅黑" panose="020B0503020204020204" charset="-122"/>
                <a:ea typeface="微软雅黑" panose="020B0503020204020204" charset="-122"/>
                <a:sym typeface="+mn-ea"/>
              </a:rPr>
              <a:t>多元分类器</a:t>
            </a:r>
          </a:p>
        </p:txBody>
      </p:sp>
      <p:sp>
        <p:nvSpPr>
          <p:cNvPr id="23" name="文本框 22"/>
          <p:cNvSpPr txBox="1"/>
          <p:nvPr/>
        </p:nvSpPr>
        <p:spPr>
          <a:xfrm>
            <a:off x="10134600" y="6136640"/>
            <a:ext cx="4127500" cy="1076325"/>
          </a:xfrm>
          <a:prstGeom prst="rect">
            <a:avLst/>
          </a:prstGeom>
          <a:noFill/>
        </p:spPr>
        <p:txBody>
          <a:bodyPr wrap="square" rtlCol="0">
            <a:spAutoFit/>
          </a:bodyPr>
          <a:lstStyle/>
          <a:p>
            <a:pPr marL="457200" lvl="0" indent="-457200" algn="l">
              <a:buClrTx/>
              <a:buSzTx/>
              <a:buFont typeface="Wingdings" panose="05000000000000000000" charset="0"/>
              <a:buChar char="ü"/>
            </a:pPr>
            <a:r>
              <a:rPr lang="zh-CN" altLang="en-US" sz="3200" b="1">
                <a:solidFill>
                  <a:schemeClr val="bg2"/>
                </a:solidFill>
                <a:latin typeface="微软雅黑" panose="020B0503020204020204" charset="-122"/>
                <a:ea typeface="微软雅黑" panose="020B0503020204020204" charset="-122"/>
                <a:sym typeface="+mn-ea"/>
              </a:rPr>
              <a:t>依赖于关于类标签的互斥假设</a:t>
            </a:r>
          </a:p>
        </p:txBody>
      </p:sp>
      <p:sp>
        <p:nvSpPr>
          <p:cNvPr id="99" name="矩形 98"/>
          <p:cNvSpPr/>
          <p:nvPr>
            <p:custDataLst>
              <p:tags r:id="rId1"/>
            </p:custDataLst>
          </p:nvPr>
        </p:nvSpPr>
        <p:spPr>
          <a:xfrm>
            <a:off x="1962785" y="7680960"/>
            <a:ext cx="13656945" cy="2175510"/>
          </a:xfrm>
          <a:prstGeom prst="rect">
            <a:avLst/>
          </a:prstGeom>
          <a:gradFill>
            <a:gsLst>
              <a:gs pos="0">
                <a:schemeClr val="tx2">
                  <a:lumMod val="50000"/>
                  <a:alpha val="66000"/>
                </a:schemeClr>
              </a:gs>
              <a:gs pos="100000">
                <a:schemeClr val="bg2">
                  <a:lumMod val="50000"/>
                  <a:alpha val="46000"/>
                </a:schemeClr>
              </a:gs>
              <a:gs pos="100000">
                <a:schemeClr val="accent1">
                  <a:lumMod val="45000"/>
                  <a:lumOff val="55000"/>
                </a:schemeClr>
              </a:gs>
              <a:gs pos="100000">
                <a:srgbClr val="FFFFFF">
                  <a:alpha val="0"/>
                </a:srgbClr>
              </a:gs>
            </a:gsLst>
            <a:lin ang="0" scaled="1"/>
          </a:gradFill>
          <a:ln>
            <a:noFill/>
          </a:ln>
          <a:effectLst>
            <a:glow rad="203200">
              <a:schemeClr val="accent1">
                <a:alpha val="21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209800" y="8189595"/>
            <a:ext cx="13268960" cy="1158240"/>
          </a:xfrm>
          <a:prstGeom prst="rect">
            <a:avLst/>
          </a:prstGeom>
          <a:noFill/>
        </p:spPr>
        <p:txBody>
          <a:bodyPr wrap="square" rtlCol="0">
            <a:noAutofit/>
          </a:bodyPr>
          <a:lstStyle/>
          <a:p>
            <a:pPr algn="ctr"/>
            <a:r>
              <a:rPr lang="zh-CN" altLang="en-US" sz="4000" b="1">
                <a:solidFill>
                  <a:schemeClr val="bg2"/>
                </a:solidFill>
                <a:latin typeface="微软雅黑" panose="020B0503020204020204" charset="-122"/>
                <a:ea typeface="微软雅黑" panose="020B0503020204020204" charset="-122"/>
              </a:rPr>
              <a:t>通过</a:t>
            </a:r>
            <a:r>
              <a:rPr lang="zh-CN" altLang="en-US" sz="4000" b="1">
                <a:solidFill>
                  <a:srgbClr val="FFC000"/>
                </a:solidFill>
                <a:latin typeface="微软雅黑" panose="020B0503020204020204" charset="-122"/>
                <a:ea typeface="微软雅黑" panose="020B0503020204020204" charset="-122"/>
              </a:rPr>
              <a:t>显式建模</a:t>
            </a:r>
            <a:r>
              <a:rPr lang="zh-CN" altLang="en-US" sz="4000" b="1">
                <a:solidFill>
                  <a:schemeClr val="bg2"/>
                </a:solidFill>
                <a:latin typeface="微软雅黑" panose="020B0503020204020204" charset="-122"/>
                <a:ea typeface="微软雅黑" panose="020B0503020204020204" charset="-122"/>
              </a:rPr>
              <a:t>类标签之间的</a:t>
            </a:r>
            <a:r>
              <a:rPr lang="zh-CN" altLang="en-US" sz="4000" b="1">
                <a:solidFill>
                  <a:srgbClr val="FFC000"/>
                </a:solidFill>
                <a:latin typeface="微软雅黑" panose="020B0503020204020204" charset="-122"/>
                <a:ea typeface="微软雅黑" panose="020B0503020204020204" charset="-122"/>
              </a:rPr>
              <a:t>依赖性</a:t>
            </a:r>
            <a:r>
              <a:rPr lang="zh-CN" altLang="en-US" sz="4000" b="1">
                <a:solidFill>
                  <a:schemeClr val="bg2"/>
                </a:solidFill>
                <a:latin typeface="微软雅黑" panose="020B0503020204020204" charset="-122"/>
                <a:ea typeface="微软雅黑" panose="020B0503020204020204" charset="-122"/>
              </a:rPr>
              <a:t>或</a:t>
            </a:r>
            <a:r>
              <a:rPr lang="zh-CN" altLang="en-US" sz="4000" b="1">
                <a:solidFill>
                  <a:srgbClr val="FFC000"/>
                </a:solidFill>
                <a:latin typeface="微软雅黑" panose="020B0503020204020204" charset="-122"/>
                <a:ea typeface="微软雅黑" panose="020B0503020204020204" charset="-122"/>
              </a:rPr>
              <a:t>相关性</a:t>
            </a:r>
            <a:r>
              <a:rPr lang="zh-CN" altLang="en-US" sz="4000" b="1">
                <a:solidFill>
                  <a:schemeClr val="bg2"/>
                </a:solidFill>
                <a:latin typeface="微软雅黑" panose="020B0503020204020204" charset="-122"/>
                <a:ea typeface="微软雅黑" panose="020B0503020204020204" charset="-122"/>
              </a:rPr>
              <a:t>来解决这些传统分类方法的局限性一直是多标签分类研究的主要焦点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0003" r="-89441" b="-34379"/>
            </a:stretch>
          </a:blipFill>
        </p:spPr>
      </p:sp>
      <p:sp>
        <p:nvSpPr>
          <p:cNvPr id="3" name="Freeform 3"/>
          <p:cNvSpPr/>
          <p:nvPr/>
        </p:nvSpPr>
        <p:spPr>
          <a:xfrm flipV="1">
            <a:off x="5561652" y="6161916"/>
            <a:ext cx="5207771" cy="3443563"/>
          </a:xfrm>
          <a:custGeom>
            <a:avLst/>
            <a:gdLst/>
            <a:ahLst/>
            <a:cxnLst/>
            <a:rect l="l" t="t" r="r" b="b"/>
            <a:pathLst>
              <a:path w="5207771" h="3443563">
                <a:moveTo>
                  <a:pt x="0" y="3443564"/>
                </a:moveTo>
                <a:lnTo>
                  <a:pt x="5207771" y="3443564"/>
                </a:lnTo>
                <a:lnTo>
                  <a:pt x="5207771" y="0"/>
                </a:lnTo>
                <a:lnTo>
                  <a:pt x="0" y="0"/>
                </a:lnTo>
                <a:lnTo>
                  <a:pt x="0" y="3443564"/>
                </a:lnTo>
                <a:close/>
              </a:path>
            </a:pathLst>
          </a:custGeom>
          <a:blipFill>
            <a:blip r:embed="rId3"/>
            <a:stretch>
              <a:fillRect/>
            </a:stretch>
          </a:blipFill>
        </p:spPr>
      </p:sp>
      <p:sp>
        <p:nvSpPr>
          <p:cNvPr id="4" name="TextBox 4"/>
          <p:cNvSpPr txBox="1"/>
          <p:nvPr/>
        </p:nvSpPr>
        <p:spPr>
          <a:xfrm>
            <a:off x="9594524" y="5271120"/>
            <a:ext cx="7941008" cy="1200150"/>
          </a:xfrm>
          <a:prstGeom prst="rect">
            <a:avLst/>
          </a:prstGeom>
        </p:spPr>
        <p:txBody>
          <a:bodyPr lIns="0" tIns="0" rIns="0" bIns="0" rtlCol="0" anchor="t">
            <a:spAutoFit/>
          </a:bodyPr>
          <a:lstStyle/>
          <a:p>
            <a:pPr marL="0" lvl="1" indent="0">
              <a:lnSpc>
                <a:spcPts val="6900"/>
              </a:lnSpc>
              <a:spcBef>
                <a:spcPct val="0"/>
              </a:spcBef>
            </a:pPr>
            <a:r>
              <a:rPr lang="en-US" sz="7500" u="none" strike="noStrike" spc="-165">
                <a:solidFill>
                  <a:srgbClr val="FFFFFF"/>
                </a:solidFill>
                <a:latin typeface="29LT Bukra Wide Semi-Bold" panose="020B0707040000000004"/>
              </a:rPr>
              <a:t>PART THREE</a:t>
            </a:r>
          </a:p>
        </p:txBody>
      </p:sp>
      <p:sp>
        <p:nvSpPr>
          <p:cNvPr id="5" name="TextBox 5"/>
          <p:cNvSpPr txBox="1"/>
          <p:nvPr/>
        </p:nvSpPr>
        <p:spPr>
          <a:xfrm>
            <a:off x="1028700" y="-674477"/>
            <a:ext cx="6943784" cy="4665737"/>
          </a:xfrm>
          <a:prstGeom prst="rect">
            <a:avLst/>
          </a:prstGeom>
        </p:spPr>
        <p:txBody>
          <a:bodyPr lIns="0" tIns="0" rIns="0" bIns="0" rtlCol="0" anchor="t">
            <a:spAutoFit/>
          </a:bodyPr>
          <a:lstStyle/>
          <a:p>
            <a:pPr>
              <a:lnSpc>
                <a:spcPts val="35260"/>
              </a:lnSpc>
              <a:spcBef>
                <a:spcPct val="0"/>
              </a:spcBef>
            </a:pPr>
            <a:r>
              <a:rPr lang="en-US" sz="25185" spc="2392">
                <a:solidFill>
                  <a:srgbClr val="FFFFFF"/>
                </a:solidFill>
                <a:latin typeface="庞门正道标题体" panose="02010600030101010101" charset="-122"/>
              </a:rPr>
              <a:t>03</a:t>
            </a:r>
          </a:p>
        </p:txBody>
      </p:sp>
      <p:sp>
        <p:nvSpPr>
          <p:cNvPr id="6" name="TextBox 6"/>
          <p:cNvSpPr txBox="1"/>
          <p:nvPr/>
        </p:nvSpPr>
        <p:spPr>
          <a:xfrm>
            <a:off x="9594524" y="6266691"/>
            <a:ext cx="7941008" cy="2120265"/>
          </a:xfrm>
          <a:prstGeom prst="rect">
            <a:avLst/>
          </a:prstGeom>
        </p:spPr>
        <p:txBody>
          <a:bodyPr lIns="0" tIns="0" rIns="0" bIns="0" rtlCol="0" anchor="t">
            <a:spAutoFit/>
          </a:bodyPr>
          <a:lstStyle/>
          <a:p>
            <a:pPr>
              <a:lnSpc>
                <a:spcPts val="16535"/>
              </a:lnSpc>
            </a:pPr>
            <a:r>
              <a:rPr lang="zh-CN" altLang="en-US" sz="14895">
                <a:solidFill>
                  <a:srgbClr val="FFFFFF"/>
                </a:solidFill>
                <a:ea typeface="庞门正道标题体" panose="02010600030101010101" charset="-122"/>
              </a:rPr>
              <a:t>解决方法</a:t>
            </a:r>
          </a:p>
        </p:txBody>
      </p:sp>
      <p:sp>
        <p:nvSpPr>
          <p:cNvPr id="8" name="Freeform 8"/>
          <p:cNvSpPr/>
          <p:nvPr/>
        </p:nvSpPr>
        <p:spPr>
          <a:xfrm flipV="1">
            <a:off x="14330115" y="0"/>
            <a:ext cx="3957885" cy="4966320"/>
          </a:xfrm>
          <a:custGeom>
            <a:avLst/>
            <a:gdLst/>
            <a:ahLst/>
            <a:cxnLst/>
            <a:rect l="l" t="t" r="r" b="b"/>
            <a:pathLst>
              <a:path w="3957885" h="4966320">
                <a:moveTo>
                  <a:pt x="0" y="4966320"/>
                </a:moveTo>
                <a:lnTo>
                  <a:pt x="3957885" y="4966320"/>
                </a:lnTo>
                <a:lnTo>
                  <a:pt x="3957885" y="0"/>
                </a:lnTo>
                <a:lnTo>
                  <a:pt x="0" y="0"/>
                </a:lnTo>
                <a:lnTo>
                  <a:pt x="0" y="496632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71934" y="837841"/>
            <a:ext cx="3543062" cy="956310"/>
          </a:xfrm>
          <a:prstGeom prst="rect">
            <a:avLst/>
          </a:prstGeom>
        </p:spPr>
        <p:txBody>
          <a:bodyPr lIns="0" tIns="0" rIns="0" bIns="0" rtlCol="0" anchor="t">
            <a:spAutoFit/>
          </a:bodyPr>
          <a:lstStyle/>
          <a:p>
            <a:pPr>
              <a:lnSpc>
                <a:spcPts val="7460"/>
              </a:lnSpc>
            </a:pPr>
            <a:r>
              <a:rPr lang="zh-CN" altLang="en-US" sz="6720">
                <a:solidFill>
                  <a:srgbClr val="FFFFFF"/>
                </a:solidFill>
                <a:ea typeface="庞门正道标题体" panose="02010600030101010101" charset="-122"/>
              </a:rPr>
              <a:t>解决方法</a:t>
            </a: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917700" y="1943100"/>
            <a:ext cx="5683885" cy="1388745"/>
          </a:xfrm>
          <a:custGeom>
            <a:avLst/>
            <a:gdLst/>
            <a:ahLst/>
            <a:cxnLst/>
            <a:rect l="l" t="t" r="r" b="b"/>
            <a:pathLst>
              <a:path w="5683897" h="3041773">
                <a:moveTo>
                  <a:pt x="0" y="0"/>
                </a:moveTo>
                <a:lnTo>
                  <a:pt x="5683897" y="0"/>
                </a:lnTo>
                <a:lnTo>
                  <a:pt x="5683897" y="3041773"/>
                </a:lnTo>
                <a:lnTo>
                  <a:pt x="0" y="3041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533400" y="6397625"/>
            <a:ext cx="8612505" cy="1398270"/>
          </a:xfrm>
          <a:custGeom>
            <a:avLst/>
            <a:gdLst/>
            <a:ahLst/>
            <a:cxnLst/>
            <a:rect l="l" t="t" r="r" b="b"/>
            <a:pathLst>
              <a:path w="4695550" h="993851">
                <a:moveTo>
                  <a:pt x="0" y="0"/>
                </a:moveTo>
                <a:lnTo>
                  <a:pt x="4695550" y="0"/>
                </a:lnTo>
                <a:lnTo>
                  <a:pt x="4695550" y="993851"/>
                </a:lnTo>
                <a:lnTo>
                  <a:pt x="0" y="993851"/>
                </a:lnTo>
                <a:lnTo>
                  <a:pt x="0" y="0"/>
                </a:lnTo>
                <a:close/>
              </a:path>
            </a:pathLst>
          </a:custGeom>
          <a:blipFill>
            <a:blip r:embed="rId9"/>
            <a:stretch>
              <a:fillRect t="-3885" b="-449"/>
            </a:stretch>
          </a:blipFill>
          <a:ln cap="sq">
            <a:noFill/>
            <a:prstDash val="solid"/>
            <a:miter/>
          </a:ln>
        </p:spPr>
      </p:sp>
      <p:sp>
        <p:nvSpPr>
          <p:cNvPr id="11" name="Freeform 11"/>
          <p:cNvSpPr/>
          <p:nvPr/>
        </p:nvSpPr>
        <p:spPr>
          <a:xfrm>
            <a:off x="533400" y="7845425"/>
            <a:ext cx="8613140" cy="1395095"/>
          </a:xfrm>
          <a:custGeom>
            <a:avLst/>
            <a:gdLst/>
            <a:ahLst/>
            <a:cxnLst/>
            <a:rect l="l" t="t" r="r" b="b"/>
            <a:pathLst>
              <a:path w="4695550" h="993851">
                <a:moveTo>
                  <a:pt x="0" y="0"/>
                </a:moveTo>
                <a:lnTo>
                  <a:pt x="4695550" y="0"/>
                </a:lnTo>
                <a:lnTo>
                  <a:pt x="4695550" y="993852"/>
                </a:lnTo>
                <a:lnTo>
                  <a:pt x="0" y="993852"/>
                </a:lnTo>
                <a:lnTo>
                  <a:pt x="0" y="0"/>
                </a:lnTo>
                <a:close/>
              </a:path>
            </a:pathLst>
          </a:custGeom>
          <a:blipFill>
            <a:blip r:embed="rId9"/>
            <a:stretch>
              <a:fillRect t="-3885" b="-449"/>
            </a:stretch>
          </a:blipFill>
          <a:ln cap="sq">
            <a:noFill/>
            <a:prstDash val="solid"/>
            <a:miter/>
          </a:ln>
        </p:spPr>
      </p:sp>
      <p:sp>
        <p:nvSpPr>
          <p:cNvPr id="18" name="Freeform 6"/>
          <p:cNvSpPr/>
          <p:nvPr/>
        </p:nvSpPr>
        <p:spPr>
          <a:xfrm>
            <a:off x="591185" y="3270250"/>
            <a:ext cx="8781415" cy="334835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10"/>
            <a:stretch>
              <a:fillRect l="-6672" r="-6592" b="-7223"/>
            </a:stretch>
          </a:blipFill>
          <a:ln cap="sq">
            <a:noFill/>
            <a:prstDash val="solid"/>
            <a:miter/>
          </a:ln>
        </p:spPr>
      </p:sp>
      <p:sp>
        <p:nvSpPr>
          <p:cNvPr id="13" name="TextBox 13"/>
          <p:cNvSpPr txBox="1"/>
          <p:nvPr/>
        </p:nvSpPr>
        <p:spPr>
          <a:xfrm>
            <a:off x="2819559" y="2458790"/>
            <a:ext cx="4380355" cy="511810"/>
          </a:xfrm>
          <a:prstGeom prst="rect">
            <a:avLst/>
          </a:prstGeom>
        </p:spPr>
        <p:txBody>
          <a:bodyPr lIns="0" tIns="0" rIns="0" bIns="0" rtlCol="0" anchor="t">
            <a:spAutoFit/>
          </a:bodyPr>
          <a:lstStyle/>
          <a:p>
            <a:pPr>
              <a:lnSpc>
                <a:spcPts val="3995"/>
              </a:lnSpc>
            </a:pPr>
            <a:r>
              <a:rPr lang="en-US" sz="4800">
                <a:solidFill>
                  <a:srgbClr val="FFC000"/>
                </a:solidFill>
                <a:ea typeface="庞门正道标题体" panose="02010600030101010101" charset="-122"/>
              </a:rPr>
              <a:t>目标嵌入方法</a:t>
            </a:r>
          </a:p>
        </p:txBody>
      </p:sp>
      <p:sp>
        <p:nvSpPr>
          <p:cNvPr id="15" name="TextBox 15"/>
          <p:cNvSpPr txBox="1"/>
          <p:nvPr/>
        </p:nvSpPr>
        <p:spPr>
          <a:xfrm>
            <a:off x="762000" y="4076700"/>
            <a:ext cx="8229600" cy="2049145"/>
          </a:xfrm>
          <a:prstGeom prst="rect">
            <a:avLst/>
          </a:prstGeom>
        </p:spPr>
        <p:txBody>
          <a:bodyPr wrap="square" lIns="0" tIns="0" rIns="0" bIns="0" rtlCol="0" anchor="t">
            <a:spAutoFit/>
          </a:bodyPr>
          <a:lstStyle/>
          <a:p>
            <a:pPr marL="571500" indent="-571500" algn="l">
              <a:lnSpc>
                <a:spcPts val="3995"/>
              </a:lnSpc>
              <a:buFont typeface="Wingdings" panose="05000000000000000000" charset="0"/>
              <a:buChar char="Ø"/>
            </a:pPr>
            <a:r>
              <a:rPr lang="en-US" sz="3600">
                <a:solidFill>
                  <a:srgbClr val="FFFFFF"/>
                </a:solidFill>
                <a:ea typeface="庞门正道标题体" panose="02010600030101010101" charset="-122"/>
              </a:rPr>
              <a:t>旨在通过查找一组用于在目标空间中训练实例的标签向量的</a:t>
            </a:r>
            <a:r>
              <a:rPr lang="en-US" sz="3600">
                <a:solidFill>
                  <a:srgbClr val="FFC000"/>
                </a:solidFill>
                <a:ea typeface="庞门正道标题体" panose="02010600030101010101" charset="-122"/>
              </a:rPr>
              <a:t>低维嵌入</a:t>
            </a:r>
            <a:r>
              <a:rPr lang="en-US" sz="3600">
                <a:solidFill>
                  <a:srgbClr val="FFFFFF"/>
                </a:solidFill>
                <a:ea typeface="庞门正道标题体" panose="02010600030101010101" charset="-122"/>
              </a:rPr>
              <a:t>来解决训练 XMTC 分类器中的数据稀疏性问题。</a:t>
            </a:r>
          </a:p>
        </p:txBody>
      </p:sp>
      <p:sp>
        <p:nvSpPr>
          <p:cNvPr id="16" name="TextBox 16"/>
          <p:cNvSpPr txBox="1"/>
          <p:nvPr/>
        </p:nvSpPr>
        <p:spPr>
          <a:xfrm>
            <a:off x="762000" y="8094345"/>
            <a:ext cx="7994650" cy="1024255"/>
          </a:xfrm>
          <a:prstGeom prst="rect">
            <a:avLst/>
          </a:prstGeom>
        </p:spPr>
        <p:txBody>
          <a:bodyPr wrap="square" lIns="0" tIns="0" rIns="0" bIns="0" rtlCol="0" anchor="t">
            <a:spAutoFit/>
          </a:bodyPr>
          <a:lstStyle/>
          <a:p>
            <a:pPr marL="457200" indent="-457200" algn="l">
              <a:lnSpc>
                <a:spcPts val="3995"/>
              </a:lnSpc>
              <a:buFont typeface="Wingdings" panose="05000000000000000000" charset="0"/>
              <a:buChar char="ü"/>
            </a:pPr>
            <a:r>
              <a:rPr lang="en-US" sz="2800">
                <a:solidFill>
                  <a:srgbClr val="FFFFFF"/>
                </a:solidFill>
                <a:ea typeface="庞门正道标题体" panose="02010600030101010101" charset="-122"/>
              </a:rPr>
              <a:t>目标嵌入方法的变体主要区别在于压缩和解压缩技术的选择</a:t>
            </a:r>
          </a:p>
        </p:txBody>
      </p:sp>
      <p:sp>
        <p:nvSpPr>
          <p:cNvPr id="20" name="TextBox 16"/>
          <p:cNvSpPr txBox="1"/>
          <p:nvPr/>
        </p:nvSpPr>
        <p:spPr>
          <a:xfrm>
            <a:off x="838200" y="6626225"/>
            <a:ext cx="7807325" cy="1478915"/>
          </a:xfrm>
          <a:prstGeom prst="rect">
            <a:avLst/>
          </a:prstGeom>
        </p:spPr>
        <p:txBody>
          <a:bodyPr lIns="0" tIns="0" rIns="0" bIns="0" rtlCol="0" anchor="t">
            <a:noAutofit/>
          </a:bodyPr>
          <a:lstStyle/>
          <a:p>
            <a:pPr marL="457200" indent="-457200" algn="l">
              <a:lnSpc>
                <a:spcPts val="3995"/>
              </a:lnSpc>
              <a:buFont typeface="Wingdings" panose="05000000000000000000" charset="0"/>
              <a:buChar char="ü"/>
            </a:pPr>
            <a:r>
              <a:rPr lang="en-US" sz="2800">
                <a:solidFill>
                  <a:srgbClr val="FFFFFF"/>
                </a:solidFill>
                <a:ea typeface="庞门正道标题体" panose="02010600030101010101" charset="-122"/>
              </a:rPr>
              <a:t>使用</a:t>
            </a:r>
            <a:r>
              <a:rPr lang="en-US" sz="2800">
                <a:solidFill>
                  <a:srgbClr val="FFC000"/>
                </a:solidFill>
                <a:ea typeface="庞门正道标题体" panose="02010600030101010101" charset="-122"/>
              </a:rPr>
              <a:t>标准分类器</a:t>
            </a:r>
            <a:r>
              <a:rPr lang="en-US" sz="2800">
                <a:solidFill>
                  <a:srgbClr val="FFFFFF"/>
                </a:solidFill>
                <a:ea typeface="庞门正道标题体" panose="02010600030101010101" charset="-122"/>
              </a:rPr>
              <a:t>（例如支持向量机）有效地学习从特征空间到压缩标签空间的可靠映射</a:t>
            </a:r>
          </a:p>
        </p:txBody>
      </p:sp>
      <p:cxnSp>
        <p:nvCxnSpPr>
          <p:cNvPr id="27" name="直接连接符 26"/>
          <p:cNvCxnSpPr/>
          <p:nvPr/>
        </p:nvCxnSpPr>
        <p:spPr>
          <a:xfrm>
            <a:off x="9525000" y="1790700"/>
            <a:ext cx="76200" cy="7924800"/>
          </a:xfrm>
          <a:prstGeom prst="line">
            <a:avLst/>
          </a:prstGeom>
          <a:ln w="28575" cmpd="sng">
            <a:solidFill>
              <a:schemeClr val="bg2"/>
            </a:solidFill>
            <a:prstDash val="sysDash"/>
          </a:ln>
          <a:effectLst>
            <a:glow rad="101600">
              <a:schemeClr val="tx2">
                <a:lumMod val="40000"/>
                <a:lumOff val="60000"/>
                <a:alpha val="40000"/>
              </a:schemeClr>
            </a:glow>
          </a:effectLst>
        </p:spPr>
        <p:style>
          <a:lnRef idx="2">
            <a:schemeClr val="accent1"/>
          </a:lnRef>
          <a:fillRef idx="0">
            <a:srgbClr val="FFFFFF"/>
          </a:fillRef>
          <a:effectRef idx="0">
            <a:srgbClr val="FFFFFF"/>
          </a:effectRef>
          <a:fontRef idx="minor">
            <a:schemeClr val="tx1"/>
          </a:fontRef>
        </p:style>
      </p:cxnSp>
      <p:sp>
        <p:nvSpPr>
          <p:cNvPr id="21" name="Freeform 9"/>
          <p:cNvSpPr/>
          <p:nvPr/>
        </p:nvSpPr>
        <p:spPr>
          <a:xfrm>
            <a:off x="10953750" y="1943100"/>
            <a:ext cx="6014085" cy="1388745"/>
          </a:xfrm>
          <a:custGeom>
            <a:avLst/>
            <a:gdLst/>
            <a:ahLst/>
            <a:cxnLst/>
            <a:rect l="l" t="t" r="r" b="b"/>
            <a:pathLst>
              <a:path w="5683897" h="3041773">
                <a:moveTo>
                  <a:pt x="0" y="0"/>
                </a:moveTo>
                <a:lnTo>
                  <a:pt x="5683897" y="0"/>
                </a:lnTo>
                <a:lnTo>
                  <a:pt x="5683897" y="3041773"/>
                </a:lnTo>
                <a:lnTo>
                  <a:pt x="0" y="3041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13"/>
          <p:cNvSpPr txBox="1"/>
          <p:nvPr/>
        </p:nvSpPr>
        <p:spPr>
          <a:xfrm>
            <a:off x="11524615" y="2476500"/>
            <a:ext cx="5078095" cy="511810"/>
          </a:xfrm>
          <a:prstGeom prst="rect">
            <a:avLst/>
          </a:prstGeom>
        </p:spPr>
        <p:txBody>
          <a:bodyPr wrap="square" lIns="0" tIns="0" rIns="0" bIns="0" rtlCol="0" anchor="t">
            <a:spAutoFit/>
          </a:bodyPr>
          <a:lstStyle/>
          <a:p>
            <a:pPr>
              <a:lnSpc>
                <a:spcPts val="3995"/>
              </a:lnSpc>
            </a:pPr>
            <a:r>
              <a:rPr lang="en-US" sz="4800">
                <a:solidFill>
                  <a:srgbClr val="FFC000"/>
                </a:solidFill>
                <a:ea typeface="庞门正道标题体" panose="02010600030101010101" charset="-122"/>
              </a:rPr>
              <a:t>基于树的集成方法</a:t>
            </a:r>
          </a:p>
        </p:txBody>
      </p:sp>
      <p:sp>
        <p:nvSpPr>
          <p:cNvPr id="23" name="Freeform 10"/>
          <p:cNvSpPr/>
          <p:nvPr/>
        </p:nvSpPr>
        <p:spPr>
          <a:xfrm>
            <a:off x="9811385" y="3848100"/>
            <a:ext cx="8415655" cy="1611630"/>
          </a:xfrm>
          <a:custGeom>
            <a:avLst/>
            <a:gdLst/>
            <a:ahLst/>
            <a:cxnLst/>
            <a:rect l="l" t="t" r="r" b="b"/>
            <a:pathLst>
              <a:path w="4695550" h="993851">
                <a:moveTo>
                  <a:pt x="0" y="0"/>
                </a:moveTo>
                <a:lnTo>
                  <a:pt x="4695550" y="0"/>
                </a:lnTo>
                <a:lnTo>
                  <a:pt x="4695550" y="993851"/>
                </a:lnTo>
                <a:lnTo>
                  <a:pt x="0" y="993851"/>
                </a:lnTo>
                <a:lnTo>
                  <a:pt x="0" y="0"/>
                </a:lnTo>
                <a:close/>
              </a:path>
            </a:pathLst>
          </a:custGeom>
          <a:blipFill>
            <a:blip r:embed="rId9"/>
            <a:stretch>
              <a:fillRect t="-3885" b="-449"/>
            </a:stretch>
          </a:blipFill>
          <a:ln cap="sq">
            <a:noFill/>
            <a:prstDash val="solid"/>
            <a:miter/>
          </a:ln>
        </p:spPr>
      </p:sp>
      <p:sp>
        <p:nvSpPr>
          <p:cNvPr id="24" name="TextBox 16"/>
          <p:cNvSpPr txBox="1"/>
          <p:nvPr/>
        </p:nvSpPr>
        <p:spPr>
          <a:xfrm>
            <a:off x="9979660" y="4000500"/>
            <a:ext cx="7807325" cy="1478915"/>
          </a:xfrm>
          <a:prstGeom prst="rect">
            <a:avLst/>
          </a:prstGeom>
        </p:spPr>
        <p:txBody>
          <a:bodyPr lIns="0" tIns="0" rIns="0" bIns="0" rtlCol="0" anchor="t">
            <a:noAutofit/>
          </a:bodyPr>
          <a:lstStyle/>
          <a:p>
            <a:pPr marL="457200" indent="-457200" algn="l">
              <a:lnSpc>
                <a:spcPts val="3995"/>
              </a:lnSpc>
              <a:buFont typeface="Wingdings" panose="05000000000000000000" charset="0"/>
              <a:buChar char="ü"/>
            </a:pPr>
            <a:r>
              <a:rPr lang="en-US" sz="2800">
                <a:solidFill>
                  <a:srgbClr val="FFFFFF"/>
                </a:solidFill>
                <a:ea typeface="庞门正道标题体" panose="02010600030101010101" charset="-122"/>
              </a:rPr>
              <a:t>以</a:t>
            </a:r>
            <a:r>
              <a:rPr lang="en-US" sz="2800">
                <a:solidFill>
                  <a:srgbClr val="FFC000"/>
                </a:solidFill>
                <a:ea typeface="庞门正道标题体" panose="02010600030101010101" charset="-122"/>
              </a:rPr>
              <a:t>递归方式</a:t>
            </a:r>
            <a:r>
              <a:rPr lang="en-US" sz="2800">
                <a:solidFill>
                  <a:srgbClr val="FFFFFF"/>
                </a:solidFill>
                <a:ea typeface="庞门正道标题体" panose="02010600030101010101" charset="-122"/>
              </a:rPr>
              <a:t>对每个非叶节点上的实例空间或子空间进行分区</a:t>
            </a:r>
          </a:p>
        </p:txBody>
      </p:sp>
      <p:sp>
        <p:nvSpPr>
          <p:cNvPr id="25" name="Freeform 10"/>
          <p:cNvSpPr/>
          <p:nvPr/>
        </p:nvSpPr>
        <p:spPr>
          <a:xfrm>
            <a:off x="9811385" y="5676900"/>
            <a:ext cx="8415655" cy="1611630"/>
          </a:xfrm>
          <a:custGeom>
            <a:avLst/>
            <a:gdLst/>
            <a:ahLst/>
            <a:cxnLst/>
            <a:rect l="l" t="t" r="r" b="b"/>
            <a:pathLst>
              <a:path w="4695550" h="993851">
                <a:moveTo>
                  <a:pt x="0" y="0"/>
                </a:moveTo>
                <a:lnTo>
                  <a:pt x="4695550" y="0"/>
                </a:lnTo>
                <a:lnTo>
                  <a:pt x="4695550" y="993851"/>
                </a:lnTo>
                <a:lnTo>
                  <a:pt x="0" y="993851"/>
                </a:lnTo>
                <a:lnTo>
                  <a:pt x="0" y="0"/>
                </a:lnTo>
                <a:close/>
              </a:path>
            </a:pathLst>
          </a:custGeom>
          <a:blipFill>
            <a:blip r:embed="rId9"/>
            <a:stretch>
              <a:fillRect t="-3885" b="-449"/>
            </a:stretch>
          </a:blipFill>
          <a:ln cap="sq">
            <a:noFill/>
            <a:prstDash val="solid"/>
            <a:miter/>
          </a:ln>
        </p:spPr>
      </p:sp>
      <p:sp>
        <p:nvSpPr>
          <p:cNvPr id="26" name="TextBox 16"/>
          <p:cNvSpPr txBox="1"/>
          <p:nvPr/>
        </p:nvSpPr>
        <p:spPr>
          <a:xfrm>
            <a:off x="9979660" y="5829300"/>
            <a:ext cx="7807325" cy="1478915"/>
          </a:xfrm>
          <a:prstGeom prst="rect">
            <a:avLst/>
          </a:prstGeom>
        </p:spPr>
        <p:txBody>
          <a:bodyPr lIns="0" tIns="0" rIns="0" bIns="0" rtlCol="0" anchor="t">
            <a:noAutofit/>
          </a:bodyPr>
          <a:lstStyle/>
          <a:p>
            <a:pPr marL="457200" indent="-457200" algn="l">
              <a:lnSpc>
                <a:spcPts val="3995"/>
              </a:lnSpc>
              <a:buFont typeface="Wingdings" panose="05000000000000000000" charset="0"/>
              <a:buChar char="ü"/>
            </a:pPr>
            <a:r>
              <a:rPr lang="en-US" sz="2800">
                <a:solidFill>
                  <a:srgbClr val="FFFFFF"/>
                </a:solidFill>
                <a:ea typeface="庞门正道标题体" panose="02010600030101010101" charset="-122"/>
              </a:rPr>
              <a:t>在每个叶节点上有一个</a:t>
            </a:r>
            <a:r>
              <a:rPr lang="en-US" sz="2800">
                <a:solidFill>
                  <a:srgbClr val="FFC000"/>
                </a:solidFill>
                <a:ea typeface="庞门正道标题体" panose="02010600030101010101" charset="-122"/>
              </a:rPr>
              <a:t>基分类器</a:t>
            </a:r>
            <a:r>
              <a:rPr lang="en-US" sz="2800">
                <a:solidFill>
                  <a:srgbClr val="FFFFFF"/>
                </a:solidFill>
                <a:ea typeface="庞门正道标题体" panose="02010600030101010101" charset="-122"/>
              </a:rPr>
              <a:t>，该分类器仅关注该节点中的几个活动标签</a:t>
            </a:r>
          </a:p>
        </p:txBody>
      </p:sp>
      <p:sp>
        <p:nvSpPr>
          <p:cNvPr id="28" name="Freeform 10"/>
          <p:cNvSpPr/>
          <p:nvPr/>
        </p:nvSpPr>
        <p:spPr>
          <a:xfrm>
            <a:off x="9753600" y="7658100"/>
            <a:ext cx="8447405" cy="1878330"/>
          </a:xfrm>
          <a:custGeom>
            <a:avLst/>
            <a:gdLst/>
            <a:ahLst/>
            <a:cxnLst/>
            <a:rect l="l" t="t" r="r" b="b"/>
            <a:pathLst>
              <a:path w="4695550" h="993851">
                <a:moveTo>
                  <a:pt x="0" y="0"/>
                </a:moveTo>
                <a:lnTo>
                  <a:pt x="4695550" y="0"/>
                </a:lnTo>
                <a:lnTo>
                  <a:pt x="4695550" y="993851"/>
                </a:lnTo>
                <a:lnTo>
                  <a:pt x="0" y="993851"/>
                </a:lnTo>
                <a:lnTo>
                  <a:pt x="0" y="0"/>
                </a:lnTo>
                <a:close/>
              </a:path>
            </a:pathLst>
          </a:custGeom>
          <a:blipFill>
            <a:blip r:embed="rId9"/>
            <a:stretch>
              <a:fillRect t="-3885" b="-449"/>
            </a:stretch>
          </a:blipFill>
          <a:ln cap="sq">
            <a:noFill/>
            <a:prstDash val="solid"/>
            <a:miter/>
          </a:ln>
        </p:spPr>
      </p:sp>
      <p:sp>
        <p:nvSpPr>
          <p:cNvPr id="29" name="TextBox 16"/>
          <p:cNvSpPr txBox="1"/>
          <p:nvPr/>
        </p:nvSpPr>
        <p:spPr>
          <a:xfrm>
            <a:off x="9921875" y="7810500"/>
            <a:ext cx="7807325" cy="1478915"/>
          </a:xfrm>
          <a:prstGeom prst="rect">
            <a:avLst/>
          </a:prstGeom>
        </p:spPr>
        <p:txBody>
          <a:bodyPr lIns="0" tIns="0" rIns="0" bIns="0" rtlCol="0" anchor="t">
            <a:noAutofit/>
          </a:bodyPr>
          <a:lstStyle/>
          <a:p>
            <a:pPr marL="457200" indent="-457200" algn="l">
              <a:lnSpc>
                <a:spcPts val="3995"/>
              </a:lnSpc>
              <a:buFont typeface="Wingdings" panose="05000000000000000000" charset="0"/>
              <a:buChar char="ü"/>
            </a:pPr>
            <a:r>
              <a:rPr lang="en-US" sz="2800">
                <a:solidFill>
                  <a:srgbClr val="FFFFFF"/>
                </a:solidFill>
                <a:ea typeface="庞门正道标题体" panose="02010600030101010101" charset="-122"/>
              </a:rPr>
              <a:t>预测时间复杂度在训练集大小中通常是</a:t>
            </a:r>
            <a:r>
              <a:rPr lang="en-US" sz="2800">
                <a:solidFill>
                  <a:srgbClr val="FFC000"/>
                </a:solidFill>
                <a:ea typeface="庞门正道标题体" panose="02010600030101010101" charset="-122"/>
              </a:rPr>
              <a:t>亚线性</a:t>
            </a:r>
            <a:r>
              <a:rPr lang="en-US" sz="2800">
                <a:solidFill>
                  <a:srgbClr val="FFFFFF"/>
                </a:solidFill>
                <a:ea typeface="庞门正道标题体" panose="02010600030101010101" charset="-122"/>
              </a:rPr>
              <a:t>的，如果</a:t>
            </a:r>
            <a:r>
              <a:rPr lang="en-US" sz="2800">
                <a:solidFill>
                  <a:srgbClr val="FFC000"/>
                </a:solidFill>
                <a:ea typeface="庞门正道标题体" panose="02010600030101010101" charset="-122"/>
              </a:rPr>
              <a:t>诱导树</a:t>
            </a:r>
            <a:r>
              <a:rPr lang="en-US" sz="2800">
                <a:solidFill>
                  <a:srgbClr val="FFFFFF"/>
                </a:solidFill>
                <a:ea typeface="庞门正道标题体" panose="02010600030101010101" charset="-122"/>
              </a:rPr>
              <a:t>是</a:t>
            </a:r>
            <a:r>
              <a:rPr lang="en-US" sz="2800">
                <a:solidFill>
                  <a:srgbClr val="FFC000"/>
                </a:solidFill>
                <a:ea typeface="庞门正道标题体" panose="02010600030101010101" charset="-122"/>
              </a:rPr>
              <a:t>平衡</a:t>
            </a:r>
            <a:r>
              <a:rPr lang="en-US" sz="2800">
                <a:solidFill>
                  <a:srgbClr val="FFFFFF"/>
                </a:solidFill>
                <a:ea typeface="庞门正道标题体" panose="02010600030101010101" charset="-122"/>
              </a:rPr>
              <a:t>的，则预测时间复杂度将是对数的（作为最佳情况）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flipH="1" flipV="1">
            <a:off x="3086698" y="504483"/>
            <a:ext cx="2550513" cy="1686490"/>
          </a:xfrm>
          <a:custGeom>
            <a:avLst/>
            <a:gdLst/>
            <a:ahLst/>
            <a:cxnLst/>
            <a:rect l="l" t="t" r="r" b="b"/>
            <a:pathLst>
              <a:path w="2550513" h="1686490">
                <a:moveTo>
                  <a:pt x="2550514" y="1686490"/>
                </a:moveTo>
                <a:lnTo>
                  <a:pt x="0" y="1686490"/>
                </a:lnTo>
                <a:lnTo>
                  <a:pt x="0" y="0"/>
                </a:lnTo>
                <a:lnTo>
                  <a:pt x="2550514" y="0"/>
                </a:lnTo>
                <a:lnTo>
                  <a:pt x="2550514" y="168649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6" name="圆角矩形 85"/>
          <p:cNvSpPr/>
          <p:nvPr>
            <p:custDataLst>
              <p:tags r:id="rId1"/>
            </p:custDataLst>
          </p:nvPr>
        </p:nvSpPr>
        <p:spPr>
          <a:xfrm>
            <a:off x="960755" y="6134100"/>
            <a:ext cx="17164685" cy="3903980"/>
          </a:xfrm>
          <a:prstGeom prst="roundRect">
            <a:avLst/>
          </a:prstGeom>
          <a:gradFill>
            <a:gsLst>
              <a:gs pos="44000">
                <a:schemeClr val="tx2">
                  <a:lumMod val="60000"/>
                  <a:lumOff val="40000"/>
                  <a:alpha val="20000"/>
                </a:schemeClr>
              </a:gs>
              <a:gs pos="0">
                <a:schemeClr val="tx1"/>
              </a:gs>
              <a:gs pos="0">
                <a:schemeClr val="tx2">
                  <a:alpha val="0"/>
                </a:schemeClr>
              </a:gs>
            </a:gsLst>
            <a:lin ang="0" scaled="0"/>
          </a:gradFill>
          <a:ln>
            <a:gradFill>
              <a:gsLst>
                <a:gs pos="100000">
                  <a:schemeClr val="bg1">
                    <a:alpha val="0"/>
                  </a:schemeClr>
                </a:gs>
                <a:gs pos="0">
                  <a:schemeClr val="bg1">
                    <a:alpha val="60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4"/>
          <p:cNvSpPr txBox="1"/>
          <p:nvPr/>
        </p:nvSpPr>
        <p:spPr>
          <a:xfrm>
            <a:off x="1171934" y="837841"/>
            <a:ext cx="3543062" cy="956310"/>
          </a:xfrm>
          <a:prstGeom prst="rect">
            <a:avLst/>
          </a:prstGeom>
        </p:spPr>
        <p:txBody>
          <a:bodyPr lIns="0" tIns="0" rIns="0" bIns="0" rtlCol="0" anchor="t">
            <a:spAutoFit/>
          </a:bodyPr>
          <a:lstStyle/>
          <a:p>
            <a:pPr>
              <a:lnSpc>
                <a:spcPts val="7460"/>
              </a:lnSpc>
            </a:pPr>
            <a:r>
              <a:rPr lang="zh-CN" altLang="en-US" sz="6720">
                <a:solidFill>
                  <a:srgbClr val="FFFFFF"/>
                </a:solidFill>
                <a:ea typeface="庞门正道标题体" panose="02010600030101010101" charset="-122"/>
              </a:rPr>
              <a:t>解决方法</a:t>
            </a:r>
          </a:p>
        </p:txBody>
      </p:sp>
      <p:sp>
        <p:nvSpPr>
          <p:cNvPr id="5" name="Freeform 5"/>
          <p:cNvSpPr/>
          <p:nvPr/>
        </p:nvSpPr>
        <p:spPr>
          <a:xfrm flipH="1" flipV="1">
            <a:off x="0" y="-730287"/>
            <a:ext cx="3388037" cy="4251280"/>
          </a:xfrm>
          <a:custGeom>
            <a:avLst/>
            <a:gdLst/>
            <a:ahLst/>
            <a:cxnLst/>
            <a:rect l="l" t="t" r="r" b="b"/>
            <a:pathLst>
              <a:path w="3388037" h="4251280">
                <a:moveTo>
                  <a:pt x="3388037" y="4251280"/>
                </a:moveTo>
                <a:lnTo>
                  <a:pt x="0" y="4251280"/>
                </a:lnTo>
                <a:lnTo>
                  <a:pt x="0" y="0"/>
                </a:lnTo>
                <a:lnTo>
                  <a:pt x="3388037" y="0"/>
                </a:lnTo>
                <a:lnTo>
                  <a:pt x="3388037" y="425128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667000" y="1866900"/>
            <a:ext cx="13550900" cy="1388745"/>
          </a:xfrm>
          <a:custGeom>
            <a:avLst/>
            <a:gdLst/>
            <a:ahLst/>
            <a:cxnLst/>
            <a:rect l="l" t="t" r="r" b="b"/>
            <a:pathLst>
              <a:path w="5683897" h="3041773">
                <a:moveTo>
                  <a:pt x="0" y="0"/>
                </a:moveTo>
                <a:lnTo>
                  <a:pt x="5683897" y="0"/>
                </a:lnTo>
                <a:lnTo>
                  <a:pt x="5683897" y="3041773"/>
                </a:lnTo>
                <a:lnTo>
                  <a:pt x="0" y="30417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6"/>
          <p:cNvSpPr/>
          <p:nvPr/>
        </p:nvSpPr>
        <p:spPr>
          <a:xfrm>
            <a:off x="609600" y="3073400"/>
            <a:ext cx="13371195" cy="3348355"/>
          </a:xfrm>
          <a:custGeom>
            <a:avLst/>
            <a:gdLst/>
            <a:ahLst/>
            <a:cxnLst/>
            <a:rect l="l" t="t" r="r" b="b"/>
            <a:pathLst>
              <a:path w="8609693" h="3157906">
                <a:moveTo>
                  <a:pt x="0" y="0"/>
                </a:moveTo>
                <a:lnTo>
                  <a:pt x="8609694" y="0"/>
                </a:lnTo>
                <a:lnTo>
                  <a:pt x="8609694" y="3157906"/>
                </a:lnTo>
                <a:lnTo>
                  <a:pt x="0" y="3157906"/>
                </a:lnTo>
                <a:lnTo>
                  <a:pt x="0" y="0"/>
                </a:lnTo>
                <a:close/>
              </a:path>
            </a:pathLst>
          </a:custGeom>
          <a:blipFill>
            <a:blip r:embed="rId10"/>
            <a:stretch>
              <a:fillRect l="-6672" r="-6592" b="-7223"/>
            </a:stretch>
          </a:blipFill>
          <a:ln cap="sq">
            <a:noFill/>
            <a:prstDash val="solid"/>
            <a:miter/>
          </a:ln>
        </p:spPr>
      </p:sp>
      <p:sp>
        <p:nvSpPr>
          <p:cNvPr id="13" name="TextBox 13"/>
          <p:cNvSpPr txBox="1"/>
          <p:nvPr/>
        </p:nvSpPr>
        <p:spPr>
          <a:xfrm>
            <a:off x="5016500" y="2324100"/>
            <a:ext cx="9173845" cy="511810"/>
          </a:xfrm>
          <a:prstGeom prst="rect">
            <a:avLst/>
          </a:prstGeom>
        </p:spPr>
        <p:txBody>
          <a:bodyPr wrap="square" lIns="0" tIns="0" rIns="0" bIns="0" rtlCol="0" anchor="t">
            <a:spAutoFit/>
          </a:bodyPr>
          <a:lstStyle/>
          <a:p>
            <a:pPr>
              <a:lnSpc>
                <a:spcPts val="3995"/>
              </a:lnSpc>
            </a:pPr>
            <a:r>
              <a:rPr lang="en-US" sz="4800">
                <a:solidFill>
                  <a:srgbClr val="FFC000"/>
                </a:solidFill>
                <a:ea typeface="庞门正道标题体" panose="02010600030101010101" charset="-122"/>
              </a:rPr>
              <a:t>深度学习在文本分类中的应用</a:t>
            </a:r>
          </a:p>
        </p:txBody>
      </p:sp>
      <p:sp>
        <p:nvSpPr>
          <p:cNvPr id="15" name="TextBox 15"/>
          <p:cNvSpPr txBox="1"/>
          <p:nvPr/>
        </p:nvSpPr>
        <p:spPr>
          <a:xfrm>
            <a:off x="960755" y="4110990"/>
            <a:ext cx="12294235" cy="1536700"/>
          </a:xfrm>
          <a:prstGeom prst="rect">
            <a:avLst/>
          </a:prstGeom>
        </p:spPr>
        <p:txBody>
          <a:bodyPr wrap="square" lIns="0" tIns="0" rIns="0" bIns="0" rtlCol="0" anchor="t">
            <a:spAutoFit/>
          </a:bodyPr>
          <a:lstStyle/>
          <a:p>
            <a:pPr marL="571500" indent="-571500" algn="l">
              <a:lnSpc>
                <a:spcPts val="3995"/>
              </a:lnSpc>
              <a:buFont typeface="Wingdings" panose="05000000000000000000" charset="0"/>
              <a:buChar char="Ø"/>
            </a:pPr>
            <a:r>
              <a:rPr lang="en-US" sz="2800">
                <a:solidFill>
                  <a:srgbClr val="FFFFFF"/>
                </a:solidFill>
                <a:ea typeface="庞门正道标题体" panose="02010600030101010101" charset="-122"/>
              </a:rPr>
              <a:t>在多类文本分类中，它与多标签分类密切相关，但将每个文档限制为只有一个标签，深度学习方法最近优于线性预测器（例如，线性 SVM），以基于词袋的特征作为输入，并成为新的最先进的技术。</a:t>
            </a:r>
          </a:p>
        </p:txBody>
      </p:sp>
      <p:sp>
        <p:nvSpPr>
          <p:cNvPr id="51" name="Freeform 6"/>
          <p:cNvSpPr/>
          <p:nvPr/>
        </p:nvSpPr>
        <p:spPr>
          <a:xfrm>
            <a:off x="14987905" y="6515100"/>
            <a:ext cx="2732405" cy="3077210"/>
          </a:xfrm>
          <a:custGeom>
            <a:avLst/>
            <a:gdLst/>
            <a:ahLst/>
            <a:cxnLst/>
            <a:rect l="l" t="t" r="r" b="b"/>
            <a:pathLst>
              <a:path w="3564445" h="4114800">
                <a:moveTo>
                  <a:pt x="0" y="0"/>
                </a:moveTo>
                <a:lnTo>
                  <a:pt x="3564446" y="0"/>
                </a:lnTo>
                <a:lnTo>
                  <a:pt x="356444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2" name="Freeform 7"/>
          <p:cNvSpPr/>
          <p:nvPr/>
        </p:nvSpPr>
        <p:spPr>
          <a:xfrm>
            <a:off x="4420060" y="6072127"/>
            <a:ext cx="4538205" cy="1780359"/>
          </a:xfrm>
          <a:custGeom>
            <a:avLst/>
            <a:gdLst/>
            <a:ahLst/>
            <a:cxnLst/>
            <a:rect l="l" t="t" r="r" b="b"/>
            <a:pathLst>
              <a:path w="4538205" h="1780359">
                <a:moveTo>
                  <a:pt x="0" y="0"/>
                </a:moveTo>
                <a:lnTo>
                  <a:pt x="4538205" y="0"/>
                </a:lnTo>
                <a:lnTo>
                  <a:pt x="4538205" y="1780359"/>
                </a:lnTo>
                <a:lnTo>
                  <a:pt x="0" y="1780359"/>
                </a:lnTo>
                <a:lnTo>
                  <a:pt x="0" y="0"/>
                </a:lnTo>
                <a:close/>
              </a:path>
            </a:pathLst>
          </a:custGeom>
          <a:blipFill>
            <a:blip r:embed="rId13"/>
            <a:stretch>
              <a:fillRect r="-14681"/>
            </a:stretch>
          </a:blipFill>
          <a:ln cap="sq">
            <a:noFill/>
            <a:prstDash val="solid"/>
            <a:miter/>
          </a:ln>
        </p:spPr>
      </p:sp>
      <p:sp>
        <p:nvSpPr>
          <p:cNvPr id="53" name="TextBox 8"/>
          <p:cNvSpPr txBox="1"/>
          <p:nvPr/>
        </p:nvSpPr>
        <p:spPr>
          <a:xfrm>
            <a:off x="4724400" y="7123430"/>
            <a:ext cx="3622675" cy="383540"/>
          </a:xfrm>
          <a:prstGeom prst="rect">
            <a:avLst/>
          </a:prstGeom>
        </p:spPr>
        <p:txBody>
          <a:bodyPr lIns="0" tIns="0" rIns="0" bIns="0" rtlCol="0" anchor="t">
            <a:noAutofit/>
          </a:bodyPr>
          <a:lstStyle/>
          <a:p>
            <a:pPr algn="ctr">
              <a:lnSpc>
                <a:spcPts val="3995"/>
              </a:lnSpc>
            </a:pPr>
            <a:r>
              <a:rPr lang="en-US" sz="3600">
                <a:solidFill>
                  <a:srgbClr val="FFFFFF"/>
                </a:solidFill>
                <a:ea typeface="庞门正道标题体" panose="02010600030101010101" charset="-122"/>
              </a:rPr>
              <a:t>（CNN） 的卷积神经网络</a:t>
            </a:r>
          </a:p>
        </p:txBody>
      </p:sp>
      <p:sp>
        <p:nvSpPr>
          <p:cNvPr id="55" name="Freeform 10"/>
          <p:cNvSpPr/>
          <p:nvPr/>
        </p:nvSpPr>
        <p:spPr>
          <a:xfrm>
            <a:off x="4330700" y="8287385"/>
            <a:ext cx="4627245" cy="1206500"/>
          </a:xfrm>
          <a:custGeom>
            <a:avLst/>
            <a:gdLst/>
            <a:ahLst/>
            <a:cxnLst/>
            <a:rect l="l" t="t" r="r" b="b"/>
            <a:pathLst>
              <a:path w="4538205" h="1780359">
                <a:moveTo>
                  <a:pt x="0" y="0"/>
                </a:moveTo>
                <a:lnTo>
                  <a:pt x="4538205" y="0"/>
                </a:lnTo>
                <a:lnTo>
                  <a:pt x="4538205" y="1780358"/>
                </a:lnTo>
                <a:lnTo>
                  <a:pt x="0" y="1780358"/>
                </a:lnTo>
                <a:lnTo>
                  <a:pt x="0" y="0"/>
                </a:lnTo>
                <a:close/>
              </a:path>
            </a:pathLst>
          </a:custGeom>
          <a:blipFill>
            <a:blip r:embed="rId13"/>
            <a:stretch>
              <a:fillRect r="-14681"/>
            </a:stretch>
          </a:blipFill>
          <a:ln cap="sq">
            <a:noFill/>
            <a:prstDash val="solid"/>
            <a:miter/>
          </a:ln>
        </p:spPr>
      </p:sp>
      <p:sp>
        <p:nvSpPr>
          <p:cNvPr id="56" name="TextBox 11"/>
          <p:cNvSpPr txBox="1"/>
          <p:nvPr/>
        </p:nvSpPr>
        <p:spPr>
          <a:xfrm>
            <a:off x="4864735" y="9035415"/>
            <a:ext cx="3172460" cy="383540"/>
          </a:xfrm>
          <a:prstGeom prst="rect">
            <a:avLst/>
          </a:prstGeom>
        </p:spPr>
        <p:txBody>
          <a:bodyPr lIns="0" tIns="0" rIns="0" bIns="0" rtlCol="0" anchor="t">
            <a:noAutofit/>
          </a:bodyPr>
          <a:lstStyle/>
          <a:p>
            <a:pPr algn="ctr">
              <a:lnSpc>
                <a:spcPts val="3995"/>
              </a:lnSpc>
            </a:pPr>
            <a:r>
              <a:rPr lang="en-US" sz="3600">
                <a:solidFill>
                  <a:srgbClr val="FFFFFF"/>
                </a:solidFill>
                <a:ea typeface="庞门正道标题体" panose="02010600030101010101" charset="-122"/>
              </a:rPr>
              <a:t>（RNN） 的递归神经网络</a:t>
            </a:r>
          </a:p>
        </p:txBody>
      </p:sp>
      <p:sp>
        <p:nvSpPr>
          <p:cNvPr id="70" name="TextBox 25"/>
          <p:cNvSpPr txBox="1"/>
          <p:nvPr/>
        </p:nvSpPr>
        <p:spPr>
          <a:xfrm>
            <a:off x="15262860" y="7574280"/>
            <a:ext cx="2245995" cy="1039495"/>
          </a:xfrm>
          <a:prstGeom prst="rect">
            <a:avLst/>
          </a:prstGeom>
        </p:spPr>
        <p:txBody>
          <a:bodyPr lIns="0" tIns="0" rIns="0" bIns="0" rtlCol="0" anchor="t">
            <a:noAutofit/>
          </a:bodyPr>
          <a:lstStyle/>
          <a:p>
            <a:pPr algn="ctr">
              <a:lnSpc>
                <a:spcPts val="4660"/>
              </a:lnSpc>
            </a:pPr>
            <a:r>
              <a:rPr lang="zh-CN" altLang="en-US" sz="4200">
                <a:solidFill>
                  <a:srgbClr val="FFFFFF"/>
                </a:solidFill>
                <a:ea typeface="庞门正道标题体" panose="02010600030101010101" charset="-122"/>
              </a:rPr>
              <a:t>强深度学习模型</a:t>
            </a:r>
          </a:p>
        </p:txBody>
      </p:sp>
      <p:sp>
        <p:nvSpPr>
          <p:cNvPr id="71" name="Freeform 7"/>
          <p:cNvSpPr/>
          <p:nvPr/>
        </p:nvSpPr>
        <p:spPr>
          <a:xfrm>
            <a:off x="9331785" y="5905757"/>
            <a:ext cx="4538205" cy="1780359"/>
          </a:xfrm>
          <a:custGeom>
            <a:avLst/>
            <a:gdLst/>
            <a:ahLst/>
            <a:cxnLst/>
            <a:rect l="l" t="t" r="r" b="b"/>
            <a:pathLst>
              <a:path w="4538205" h="1780359">
                <a:moveTo>
                  <a:pt x="0" y="0"/>
                </a:moveTo>
                <a:lnTo>
                  <a:pt x="4538205" y="0"/>
                </a:lnTo>
                <a:lnTo>
                  <a:pt x="4538205" y="1780359"/>
                </a:lnTo>
                <a:lnTo>
                  <a:pt x="0" y="1780359"/>
                </a:lnTo>
                <a:lnTo>
                  <a:pt x="0" y="0"/>
                </a:lnTo>
                <a:close/>
              </a:path>
            </a:pathLst>
          </a:custGeom>
          <a:blipFill>
            <a:blip r:embed="rId13"/>
            <a:stretch>
              <a:fillRect r="-14681"/>
            </a:stretch>
          </a:blipFill>
          <a:ln cap="sq">
            <a:noFill/>
            <a:prstDash val="solid"/>
            <a:miter/>
          </a:ln>
        </p:spPr>
      </p:sp>
      <p:sp>
        <p:nvSpPr>
          <p:cNvPr id="72" name="TextBox 8"/>
          <p:cNvSpPr txBox="1"/>
          <p:nvPr/>
        </p:nvSpPr>
        <p:spPr>
          <a:xfrm>
            <a:off x="10045700" y="7131050"/>
            <a:ext cx="2372995" cy="383540"/>
          </a:xfrm>
          <a:prstGeom prst="rect">
            <a:avLst/>
          </a:prstGeom>
        </p:spPr>
        <p:txBody>
          <a:bodyPr lIns="0" tIns="0" rIns="0" bIns="0" rtlCol="0" anchor="t">
            <a:noAutofit/>
          </a:bodyPr>
          <a:lstStyle/>
          <a:p>
            <a:pPr algn="ctr">
              <a:lnSpc>
                <a:spcPts val="3995"/>
              </a:lnSpc>
            </a:pPr>
            <a:r>
              <a:rPr lang="en-US" sz="3600">
                <a:solidFill>
                  <a:srgbClr val="FFFFFF"/>
                </a:solidFill>
                <a:ea typeface="庞门正道标题体" panose="02010600030101010101" charset="-122"/>
              </a:rPr>
              <a:t>CNN 和 RNN 的组合</a:t>
            </a:r>
          </a:p>
        </p:txBody>
      </p:sp>
      <p:sp>
        <p:nvSpPr>
          <p:cNvPr id="74" name="Freeform 10"/>
          <p:cNvSpPr/>
          <p:nvPr/>
        </p:nvSpPr>
        <p:spPr>
          <a:xfrm>
            <a:off x="9242425" y="8121015"/>
            <a:ext cx="4627245" cy="1206500"/>
          </a:xfrm>
          <a:custGeom>
            <a:avLst/>
            <a:gdLst/>
            <a:ahLst/>
            <a:cxnLst/>
            <a:rect l="l" t="t" r="r" b="b"/>
            <a:pathLst>
              <a:path w="4538205" h="1780359">
                <a:moveTo>
                  <a:pt x="0" y="0"/>
                </a:moveTo>
                <a:lnTo>
                  <a:pt x="4538205" y="0"/>
                </a:lnTo>
                <a:lnTo>
                  <a:pt x="4538205" y="1780358"/>
                </a:lnTo>
                <a:lnTo>
                  <a:pt x="0" y="1780358"/>
                </a:lnTo>
                <a:lnTo>
                  <a:pt x="0" y="0"/>
                </a:lnTo>
                <a:close/>
              </a:path>
            </a:pathLst>
          </a:custGeom>
          <a:blipFill>
            <a:blip r:embed="rId13"/>
            <a:stretch>
              <a:fillRect r="-14681"/>
            </a:stretch>
          </a:blipFill>
          <a:ln cap="sq">
            <a:noFill/>
            <a:prstDash val="solid"/>
            <a:miter/>
          </a:ln>
        </p:spPr>
      </p:sp>
      <p:sp>
        <p:nvSpPr>
          <p:cNvPr id="75" name="TextBox 11"/>
          <p:cNvSpPr txBox="1"/>
          <p:nvPr/>
        </p:nvSpPr>
        <p:spPr>
          <a:xfrm>
            <a:off x="9884410" y="8883015"/>
            <a:ext cx="3216275" cy="383540"/>
          </a:xfrm>
          <a:prstGeom prst="rect">
            <a:avLst/>
          </a:prstGeom>
        </p:spPr>
        <p:txBody>
          <a:bodyPr lIns="0" tIns="0" rIns="0" bIns="0" rtlCol="0" anchor="t">
            <a:noAutofit/>
          </a:bodyPr>
          <a:lstStyle/>
          <a:p>
            <a:pPr algn="ctr">
              <a:lnSpc>
                <a:spcPts val="3995"/>
              </a:lnSpc>
            </a:pPr>
            <a:r>
              <a:rPr lang="en-US" sz="3600">
                <a:solidFill>
                  <a:srgbClr val="FFFFFF"/>
                </a:solidFill>
                <a:ea typeface="庞门正道标题体" panose="02010600030101010101" charset="-122"/>
              </a:rPr>
              <a:t>CNN 和   Bow-CNN 模型</a:t>
            </a:r>
          </a:p>
        </p:txBody>
      </p:sp>
      <p:cxnSp>
        <p:nvCxnSpPr>
          <p:cNvPr id="83" name="直接连接符 82"/>
          <p:cNvCxnSpPr/>
          <p:nvPr/>
        </p:nvCxnSpPr>
        <p:spPr>
          <a:xfrm>
            <a:off x="9283700" y="6461125"/>
            <a:ext cx="25400" cy="3863975"/>
          </a:xfrm>
          <a:prstGeom prst="line">
            <a:avLst/>
          </a:prstGeom>
          <a:ln w="28575" cmpd="sng">
            <a:solidFill>
              <a:schemeClr val="bg2"/>
            </a:solidFill>
            <a:prstDash val="sysDash"/>
          </a:ln>
          <a:effectLst>
            <a:glow rad="101600">
              <a:schemeClr val="tx2">
                <a:lumMod val="40000"/>
                <a:lumOff val="60000"/>
                <a:alpha val="40000"/>
              </a:schemeClr>
            </a:glow>
          </a:effectLst>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07.25,&quot;left&quot;:465.85,&quot;top&quot;:137.55,&quot;width&quot;:495.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07.25,&quot;left&quot;:465.85,&quot;top&quot;:137.55,&quot;width&quot;:495.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07.25,&quot;left&quot;:465.85,&quot;top&quot;:137.55,&quot;width&quot;:495.5}"/>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3158</Words>
  <Application>Microsoft Office PowerPoint</Application>
  <PresentationFormat>自定义</PresentationFormat>
  <Paragraphs>168</Paragraphs>
  <Slides>38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Arial</vt:lpstr>
      <vt:lpstr>微软雅黑</vt:lpstr>
      <vt:lpstr>等线</vt:lpstr>
      <vt:lpstr>Times New Roman</vt:lpstr>
      <vt:lpstr>Century Schoolbook</vt:lpstr>
      <vt:lpstr>思源黑体 1</vt:lpstr>
      <vt:lpstr>庞门正道标题体</vt:lpstr>
      <vt:lpstr>Calibri</vt:lpstr>
      <vt:lpstr>Wingdings</vt:lpstr>
      <vt:lpstr>29LT Bukra Wide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蓝色科技风互联网网络科技峰会企业商业计划书</dc:title>
  <dc:creator>F Z</dc:creator>
  <cp:lastModifiedBy>F Z</cp:lastModifiedBy>
  <cp:revision>4</cp:revision>
  <dcterms:created xsi:type="dcterms:W3CDTF">2006-08-16T00:00:00Z</dcterms:created>
  <dcterms:modified xsi:type="dcterms:W3CDTF">2024-04-22T01:33:15Z</dcterms:modified>
  <dc:identifier>DAGDDg4O83Q</dc:identifier>
</cp:coreProperties>
</file>